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Lst>
  <p:notesMasterIdLst>
    <p:notesMasterId r:id="rId24"/>
  </p:notesMasterIdLst>
  <p:sldIdLst>
    <p:sldId id="256" r:id="rId5"/>
    <p:sldId id="257" r:id="rId6"/>
    <p:sldId id="264" r:id="rId7"/>
    <p:sldId id="258" r:id="rId8"/>
    <p:sldId id="262" r:id="rId9"/>
    <p:sldId id="275" r:id="rId10"/>
    <p:sldId id="263" r:id="rId11"/>
    <p:sldId id="259" r:id="rId12"/>
    <p:sldId id="277" r:id="rId13"/>
    <p:sldId id="273" r:id="rId14"/>
    <p:sldId id="270" r:id="rId15"/>
    <p:sldId id="266" r:id="rId16"/>
    <p:sldId id="267" r:id="rId17"/>
    <p:sldId id="268" r:id="rId18"/>
    <p:sldId id="269" r:id="rId19"/>
    <p:sldId id="278" r:id="rId20"/>
    <p:sldId id="271" r:id="rId21"/>
    <p:sldId id="265" r:id="rId22"/>
    <p:sldId id="27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E00CF-B7C6-4746-919F-523D01F6EFCA}" v="47" dt="2021-10-04T00:01:28.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3819" autoAdjust="0"/>
  </p:normalViewPr>
  <p:slideViewPr>
    <p:cSldViewPr snapToGrid="0">
      <p:cViewPr varScale="1">
        <p:scale>
          <a:sx n="84" d="100"/>
          <a:sy n="84" d="100"/>
        </p:scale>
        <p:origin x="163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nlp-techniques.org/nlp-health-and-resilience/" TargetMode="External"/><Relationship Id="rId1" Type="http://schemas.openxmlformats.org/officeDocument/2006/relationships/image" Target="../media/image6.jpg"/><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www.pxfuel.com/en/free-photo-ooykg"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nlp-techniques.org/nlp-health-and-resilience/" TargetMode="External"/><Relationship Id="rId1" Type="http://schemas.openxmlformats.org/officeDocument/2006/relationships/image" Target="../media/image6.jpg"/><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https://www.pxfuel.com/en/free-photo-ooyk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BECB91-8BF8-4CBC-BA11-29C46207000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AC5483B1-F2CD-45D6-8EE6-1843A948A5C2}">
      <dgm:prSet phldrT="[Text]"/>
      <dgm:spPr/>
      <dgm:t>
        <a:bodyPr/>
        <a:lstStyle/>
        <a:p>
          <a:pPr algn="ctr"/>
          <a:r>
            <a:rPr lang="en-US" dirty="0"/>
            <a:t>EDUCATION</a:t>
          </a:r>
        </a:p>
      </dgm:t>
    </dgm:pt>
    <dgm:pt modelId="{FDF1427A-EBE7-4F50-AD0F-5F13E04796FC}" type="parTrans" cxnId="{05A4A602-CF8E-4791-882F-B9E995CB26AE}">
      <dgm:prSet/>
      <dgm:spPr/>
      <dgm:t>
        <a:bodyPr/>
        <a:lstStyle/>
        <a:p>
          <a:pPr algn="l"/>
          <a:endParaRPr lang="en-US"/>
        </a:p>
      </dgm:t>
    </dgm:pt>
    <dgm:pt modelId="{B46BB52B-2773-4493-8EF5-A1BC8044C254}" type="sibTrans" cxnId="{05A4A602-CF8E-4791-882F-B9E995CB26AE}">
      <dgm:prSet/>
      <dgm:spPr/>
      <dgm:t>
        <a:bodyPr/>
        <a:lstStyle/>
        <a:p>
          <a:pPr algn="l"/>
          <a:endParaRPr lang="en-US"/>
        </a:p>
      </dgm:t>
    </dgm:pt>
    <dgm:pt modelId="{0EBE7049-E384-4F1B-8B38-12B8FDA40B26}">
      <dgm:prSet phldrT="[Text]" custT="1"/>
      <dgm:spPr/>
      <dgm:t>
        <a:bodyPr anchor="ctr"/>
        <a:lstStyle/>
        <a:p>
          <a:pPr algn="l"/>
          <a:r>
            <a:rPr lang="en-US" sz="1600" dirty="0"/>
            <a:t>Bachelors- University of Tennessee 1962</a:t>
          </a:r>
        </a:p>
      </dgm:t>
    </dgm:pt>
    <dgm:pt modelId="{D13D3C99-CE84-4BF3-BDDF-05E9D2EE53B7}" type="parTrans" cxnId="{BBF72DC5-9696-4FE7-A4C0-36A7F505832E}">
      <dgm:prSet/>
      <dgm:spPr/>
      <dgm:t>
        <a:bodyPr/>
        <a:lstStyle/>
        <a:p>
          <a:pPr algn="l"/>
          <a:endParaRPr lang="en-US"/>
        </a:p>
      </dgm:t>
    </dgm:pt>
    <dgm:pt modelId="{4E54282C-5A3E-46E1-8A35-3F2A388D9543}" type="sibTrans" cxnId="{BBF72DC5-9696-4FE7-A4C0-36A7F505832E}">
      <dgm:prSet/>
      <dgm:spPr/>
      <dgm:t>
        <a:bodyPr/>
        <a:lstStyle/>
        <a:p>
          <a:pPr algn="l"/>
          <a:endParaRPr lang="en-US"/>
        </a:p>
      </dgm:t>
    </dgm:pt>
    <dgm:pt modelId="{F419E46E-B0FA-43E6-8F6E-453F922A11A0}">
      <dgm:prSet phldrT="[Text]" custT="1"/>
      <dgm:spPr/>
      <dgm:t>
        <a:bodyPr anchor="ctr"/>
        <a:lstStyle/>
        <a:p>
          <a:pPr algn="l"/>
          <a:r>
            <a:rPr lang="en-US" sz="1600" dirty="0"/>
            <a:t>Doctorate – NYU 1971</a:t>
          </a:r>
        </a:p>
      </dgm:t>
    </dgm:pt>
    <dgm:pt modelId="{0DC141E8-A11B-433F-80C4-0A6643BD5438}" type="parTrans" cxnId="{9B934030-FA20-41A3-B478-5030B027366A}">
      <dgm:prSet/>
      <dgm:spPr/>
      <dgm:t>
        <a:bodyPr/>
        <a:lstStyle/>
        <a:p>
          <a:pPr algn="l"/>
          <a:endParaRPr lang="en-US"/>
        </a:p>
      </dgm:t>
    </dgm:pt>
    <dgm:pt modelId="{313551AE-DCDE-4FE9-B672-65FAAF20242B}" type="sibTrans" cxnId="{9B934030-FA20-41A3-B478-5030B027366A}">
      <dgm:prSet/>
      <dgm:spPr/>
      <dgm:t>
        <a:bodyPr/>
        <a:lstStyle/>
        <a:p>
          <a:pPr algn="l"/>
          <a:endParaRPr lang="en-US"/>
        </a:p>
      </dgm:t>
    </dgm:pt>
    <dgm:pt modelId="{DE3254E4-3B10-43B4-B471-B3DEF91374EB}">
      <dgm:prSet phldrT="[Text]"/>
      <dgm:spPr/>
      <dgm:t>
        <a:bodyPr/>
        <a:lstStyle/>
        <a:p>
          <a:pPr algn="ctr"/>
          <a:r>
            <a:rPr lang="en-US" dirty="0"/>
            <a:t>WORK</a:t>
          </a:r>
        </a:p>
      </dgm:t>
    </dgm:pt>
    <dgm:pt modelId="{99656842-9421-4148-A46D-83AB42C3C1F5}" type="parTrans" cxnId="{E429D074-E873-476D-A50F-F4A355C0A2FC}">
      <dgm:prSet/>
      <dgm:spPr/>
      <dgm:t>
        <a:bodyPr/>
        <a:lstStyle/>
        <a:p>
          <a:pPr algn="l"/>
          <a:endParaRPr lang="en-US"/>
        </a:p>
      </dgm:t>
    </dgm:pt>
    <dgm:pt modelId="{1402A818-F3B3-4BA3-89E2-552F44D57275}" type="sibTrans" cxnId="{E429D074-E873-476D-A50F-F4A355C0A2FC}">
      <dgm:prSet/>
      <dgm:spPr/>
      <dgm:t>
        <a:bodyPr/>
        <a:lstStyle/>
        <a:p>
          <a:pPr algn="l"/>
          <a:endParaRPr lang="en-US"/>
        </a:p>
      </dgm:t>
    </dgm:pt>
    <dgm:pt modelId="{1F60E07B-20FF-4641-8F00-682D31DAECFA}">
      <dgm:prSet phldrT="[Text]" custT="1"/>
      <dgm:spPr/>
      <dgm:t>
        <a:bodyPr anchor="b"/>
        <a:lstStyle/>
        <a:p>
          <a:pPr algn="l"/>
          <a:r>
            <a:rPr lang="en-US" sz="1600" dirty="0"/>
            <a:t>Joint director of Nursing </a:t>
          </a:r>
        </a:p>
      </dgm:t>
    </dgm:pt>
    <dgm:pt modelId="{BF287578-DD40-45E0-B65A-CD5BF43F0E63}" type="parTrans" cxnId="{DEAF1C4C-7CF7-46EA-9CD9-E8A4AE84C7A3}">
      <dgm:prSet/>
      <dgm:spPr/>
      <dgm:t>
        <a:bodyPr/>
        <a:lstStyle/>
        <a:p>
          <a:pPr algn="l"/>
          <a:endParaRPr lang="en-US"/>
        </a:p>
      </dgm:t>
    </dgm:pt>
    <dgm:pt modelId="{D8412B34-71D2-4D8A-9A6F-98F9204E45E3}" type="sibTrans" cxnId="{DEAF1C4C-7CF7-46EA-9CD9-E8A4AE84C7A3}">
      <dgm:prSet/>
      <dgm:spPr/>
      <dgm:t>
        <a:bodyPr/>
        <a:lstStyle/>
        <a:p>
          <a:pPr algn="l"/>
          <a:endParaRPr lang="en-US"/>
        </a:p>
      </dgm:t>
    </dgm:pt>
    <dgm:pt modelId="{17E97237-F9CE-42A5-89D5-2E7A15DE6864}">
      <dgm:prSet phldrT="[Text]" custT="1"/>
      <dgm:spPr/>
      <dgm:t>
        <a:bodyPr anchor="b"/>
        <a:lstStyle/>
        <a:p>
          <a:pPr algn="l"/>
          <a:r>
            <a:rPr lang="en-US" sz="1600" dirty="0"/>
            <a:t>Nurse Theorist – University of Minnesota 1984 – 1996</a:t>
          </a:r>
        </a:p>
      </dgm:t>
    </dgm:pt>
    <dgm:pt modelId="{304257FC-31B9-431E-AF8E-CF63C5AFBD26}" type="parTrans" cxnId="{984736AD-F77A-4192-BA6E-CD984793DADF}">
      <dgm:prSet/>
      <dgm:spPr/>
      <dgm:t>
        <a:bodyPr/>
        <a:lstStyle/>
        <a:p>
          <a:pPr algn="l"/>
          <a:endParaRPr lang="en-US"/>
        </a:p>
      </dgm:t>
    </dgm:pt>
    <dgm:pt modelId="{7EC5AAFF-7091-4EA1-B23B-3107D7969AA5}" type="sibTrans" cxnId="{984736AD-F77A-4192-BA6E-CD984793DADF}">
      <dgm:prSet/>
      <dgm:spPr/>
      <dgm:t>
        <a:bodyPr/>
        <a:lstStyle/>
        <a:p>
          <a:pPr algn="l"/>
          <a:endParaRPr lang="en-US"/>
        </a:p>
      </dgm:t>
    </dgm:pt>
    <dgm:pt modelId="{68F8DBA9-4E12-4F2D-8328-B6673FF71423}">
      <dgm:prSet phldrT="[Text]"/>
      <dgm:spPr/>
      <dgm:t>
        <a:bodyPr/>
        <a:lstStyle/>
        <a:p>
          <a:pPr algn="ctr"/>
          <a:r>
            <a:rPr lang="en-US" dirty="0"/>
            <a:t>HONORS AND ACKNOWLEDGEMENTS</a:t>
          </a:r>
        </a:p>
      </dgm:t>
    </dgm:pt>
    <dgm:pt modelId="{E72FFB3C-ACBA-4D50-A964-87A7A2E63C29}" type="parTrans" cxnId="{FBBC9D3F-966B-40AC-8257-57950EF5CAC6}">
      <dgm:prSet/>
      <dgm:spPr/>
      <dgm:t>
        <a:bodyPr/>
        <a:lstStyle/>
        <a:p>
          <a:pPr algn="l"/>
          <a:endParaRPr lang="en-US"/>
        </a:p>
      </dgm:t>
    </dgm:pt>
    <dgm:pt modelId="{AB83C22A-6A16-4132-B5E3-AA82A316D426}" type="sibTrans" cxnId="{FBBC9D3F-966B-40AC-8257-57950EF5CAC6}">
      <dgm:prSet/>
      <dgm:spPr/>
      <dgm:t>
        <a:bodyPr/>
        <a:lstStyle/>
        <a:p>
          <a:pPr algn="l"/>
          <a:endParaRPr lang="en-US"/>
        </a:p>
      </dgm:t>
    </dgm:pt>
    <dgm:pt modelId="{904F31CF-6C78-4838-BF1A-DB55F5825904}">
      <dgm:prSet phldrT="[Text]" custT="1"/>
      <dgm:spPr/>
      <dgm:t>
        <a:bodyPr/>
        <a:lstStyle/>
        <a:p>
          <a:pPr algn="l"/>
          <a:r>
            <a:rPr lang="en-US" sz="1400" dirty="0"/>
            <a:t>Fellow in the American Academy of Nursing</a:t>
          </a:r>
        </a:p>
      </dgm:t>
    </dgm:pt>
    <dgm:pt modelId="{E436FD4C-445E-491B-81DB-18EF2B3D05E3}" type="parTrans" cxnId="{FBEC2F82-B5DD-4D8C-9B46-4DF8B991599D}">
      <dgm:prSet/>
      <dgm:spPr/>
      <dgm:t>
        <a:bodyPr/>
        <a:lstStyle/>
        <a:p>
          <a:pPr algn="l"/>
          <a:endParaRPr lang="en-US"/>
        </a:p>
      </dgm:t>
    </dgm:pt>
    <dgm:pt modelId="{21041DBA-40C0-404D-B90F-E8CD8DAC96B5}" type="sibTrans" cxnId="{FBEC2F82-B5DD-4D8C-9B46-4DF8B991599D}">
      <dgm:prSet/>
      <dgm:spPr/>
      <dgm:t>
        <a:bodyPr/>
        <a:lstStyle/>
        <a:p>
          <a:pPr algn="l"/>
          <a:endParaRPr lang="en-US"/>
        </a:p>
      </dgm:t>
    </dgm:pt>
    <dgm:pt modelId="{944070C2-34B2-4E2E-9160-BD2864B99DC9}">
      <dgm:prSet phldrT="[Text]" custT="1"/>
      <dgm:spPr/>
      <dgm:t>
        <a:bodyPr/>
        <a:lstStyle/>
        <a:p>
          <a:pPr algn="l"/>
          <a:r>
            <a:rPr lang="en-US" sz="1400" dirty="0"/>
            <a:t>E. Louise Grant Award for Nursing Excellence from Univ. of Minnesota</a:t>
          </a:r>
        </a:p>
      </dgm:t>
    </dgm:pt>
    <dgm:pt modelId="{311D7998-284F-4334-A9F1-E95F3A8E0AB4}" type="parTrans" cxnId="{4B6605B3-7555-45AF-87AA-7A506E715CE7}">
      <dgm:prSet/>
      <dgm:spPr/>
      <dgm:t>
        <a:bodyPr/>
        <a:lstStyle/>
        <a:p>
          <a:pPr algn="l"/>
          <a:endParaRPr lang="en-US"/>
        </a:p>
      </dgm:t>
    </dgm:pt>
    <dgm:pt modelId="{E8C347AB-7C3F-4503-9BE3-063A89B52122}" type="sibTrans" cxnId="{4B6605B3-7555-45AF-87AA-7A506E715CE7}">
      <dgm:prSet/>
      <dgm:spPr/>
      <dgm:t>
        <a:bodyPr/>
        <a:lstStyle/>
        <a:p>
          <a:pPr algn="l"/>
          <a:endParaRPr lang="en-US"/>
        </a:p>
      </dgm:t>
    </dgm:pt>
    <dgm:pt modelId="{30174F71-80DC-4908-B053-7656CA2C07DB}">
      <dgm:prSet phldrT="[Text]" custT="1"/>
      <dgm:spPr/>
      <dgm:t>
        <a:bodyPr anchor="ctr"/>
        <a:lstStyle/>
        <a:p>
          <a:pPr algn="l"/>
          <a:r>
            <a:rPr lang="en-US" sz="1600" dirty="0"/>
            <a:t>Masters – University of California 1964</a:t>
          </a:r>
        </a:p>
      </dgm:t>
    </dgm:pt>
    <dgm:pt modelId="{789988D6-BAD5-4F18-BF40-1595A9DBDBB2}" type="parTrans" cxnId="{36EEA195-DA71-4A75-8BEC-6F99102DE5A4}">
      <dgm:prSet/>
      <dgm:spPr/>
      <dgm:t>
        <a:bodyPr/>
        <a:lstStyle/>
        <a:p>
          <a:pPr algn="l"/>
          <a:endParaRPr lang="en-US"/>
        </a:p>
      </dgm:t>
    </dgm:pt>
    <dgm:pt modelId="{541FB88A-36C2-475F-831F-2C986B33A5D5}" type="sibTrans" cxnId="{36EEA195-DA71-4A75-8BEC-6F99102DE5A4}">
      <dgm:prSet/>
      <dgm:spPr/>
      <dgm:t>
        <a:bodyPr/>
        <a:lstStyle/>
        <a:p>
          <a:pPr algn="l"/>
          <a:endParaRPr lang="en-US"/>
        </a:p>
      </dgm:t>
    </dgm:pt>
    <dgm:pt modelId="{4C7362CB-A4DC-45A3-8731-AC50CA7BD76D}">
      <dgm:prSet phldrT="[Text]" custT="1"/>
      <dgm:spPr/>
      <dgm:t>
        <a:bodyPr anchor="b"/>
        <a:lstStyle/>
        <a:p>
          <a:pPr algn="l"/>
          <a:r>
            <a:rPr lang="en-US" sz="1600" dirty="0"/>
            <a:t>Asst. Professor of nursing – University of Tenn. </a:t>
          </a:r>
        </a:p>
      </dgm:t>
    </dgm:pt>
    <dgm:pt modelId="{7496BD24-8AF5-45AB-B811-4D7D1AA6FE12}" type="parTrans" cxnId="{C0CFE997-3F3A-4A5D-B73D-60547B25F3D2}">
      <dgm:prSet/>
      <dgm:spPr/>
      <dgm:t>
        <a:bodyPr/>
        <a:lstStyle/>
        <a:p>
          <a:pPr algn="l"/>
          <a:endParaRPr lang="en-US"/>
        </a:p>
      </dgm:t>
    </dgm:pt>
    <dgm:pt modelId="{BB69FB8F-F87C-41B5-839F-1C71A696E147}" type="sibTrans" cxnId="{C0CFE997-3F3A-4A5D-B73D-60547B25F3D2}">
      <dgm:prSet/>
      <dgm:spPr/>
      <dgm:t>
        <a:bodyPr/>
        <a:lstStyle/>
        <a:p>
          <a:pPr algn="l"/>
          <a:endParaRPr lang="en-US"/>
        </a:p>
      </dgm:t>
    </dgm:pt>
    <dgm:pt modelId="{3E0F9C4D-7197-4378-A2AF-DBC98D961552}">
      <dgm:prSet phldrT="[Text]" custT="1"/>
      <dgm:spPr/>
      <dgm:t>
        <a:bodyPr anchor="b"/>
        <a:lstStyle/>
        <a:p>
          <a:pPr algn="l"/>
          <a:r>
            <a:rPr lang="en-US" sz="1600" dirty="0"/>
            <a:t>Professor in Charge of Grad Study in Nursing – Penn State</a:t>
          </a:r>
        </a:p>
      </dgm:t>
    </dgm:pt>
    <dgm:pt modelId="{E4D1F547-4CAB-4860-A54F-51456C613937}" type="parTrans" cxnId="{87106B8F-7656-467E-A260-08DE77B26729}">
      <dgm:prSet/>
      <dgm:spPr/>
      <dgm:t>
        <a:bodyPr/>
        <a:lstStyle/>
        <a:p>
          <a:pPr algn="l"/>
          <a:endParaRPr lang="en-US"/>
        </a:p>
      </dgm:t>
    </dgm:pt>
    <dgm:pt modelId="{FA580214-F2E2-45C4-8C6B-5BF5A61C165C}" type="sibTrans" cxnId="{87106B8F-7656-467E-A260-08DE77B26729}">
      <dgm:prSet/>
      <dgm:spPr/>
      <dgm:t>
        <a:bodyPr/>
        <a:lstStyle/>
        <a:p>
          <a:pPr algn="l"/>
          <a:endParaRPr lang="en-US"/>
        </a:p>
      </dgm:t>
    </dgm:pt>
    <dgm:pt modelId="{1DFD49E0-A80E-4DF1-BCE1-956E12FE3DAD}">
      <dgm:prSet phldrT="[Text]" custT="1"/>
      <dgm:spPr/>
      <dgm:t>
        <a:bodyPr/>
        <a:lstStyle/>
        <a:p>
          <a:pPr algn="l"/>
          <a:r>
            <a:rPr lang="en-US" sz="1400" dirty="0"/>
            <a:t>Outstanding Alumni by Univ. of Tenn. And NYU</a:t>
          </a:r>
        </a:p>
      </dgm:t>
    </dgm:pt>
    <dgm:pt modelId="{FC35D91F-3464-4047-959F-1AC955FE6729}" type="parTrans" cxnId="{9AA35937-B7E0-4A8A-ACA1-48F9A57A564F}">
      <dgm:prSet/>
      <dgm:spPr/>
      <dgm:t>
        <a:bodyPr/>
        <a:lstStyle/>
        <a:p>
          <a:pPr algn="l"/>
          <a:endParaRPr lang="en-US"/>
        </a:p>
      </dgm:t>
    </dgm:pt>
    <dgm:pt modelId="{A9396651-3FC2-4C32-A659-11D142FDCE71}" type="sibTrans" cxnId="{9AA35937-B7E0-4A8A-ACA1-48F9A57A564F}">
      <dgm:prSet/>
      <dgm:spPr/>
      <dgm:t>
        <a:bodyPr/>
        <a:lstStyle/>
        <a:p>
          <a:pPr algn="l"/>
          <a:endParaRPr lang="en-US"/>
        </a:p>
      </dgm:t>
    </dgm:pt>
    <dgm:pt modelId="{B6540259-90B4-4440-8EB2-D5ED04765396}">
      <dgm:prSet phldrT="[Text]" custT="1"/>
      <dgm:spPr/>
      <dgm:t>
        <a:bodyPr/>
        <a:lstStyle/>
        <a:p>
          <a:pPr algn="l"/>
          <a:r>
            <a:rPr lang="en-US" sz="1400" dirty="0"/>
            <a:t>Distinguished Scholar of Nursing Award from NYU</a:t>
          </a:r>
        </a:p>
      </dgm:t>
    </dgm:pt>
    <dgm:pt modelId="{2B5F3EAA-7341-4B8C-A150-C1D51CB5FBE7}" type="parTrans" cxnId="{C94EAC9A-3FD5-4941-BD8D-17D53CF9D519}">
      <dgm:prSet/>
      <dgm:spPr/>
      <dgm:t>
        <a:bodyPr/>
        <a:lstStyle/>
        <a:p>
          <a:pPr algn="l"/>
          <a:endParaRPr lang="en-US"/>
        </a:p>
      </dgm:t>
    </dgm:pt>
    <dgm:pt modelId="{B22473F7-C6B4-4E1E-BFA9-40218D0D78E3}" type="sibTrans" cxnId="{C94EAC9A-3FD5-4941-BD8D-17D53CF9D519}">
      <dgm:prSet/>
      <dgm:spPr/>
      <dgm:t>
        <a:bodyPr/>
        <a:lstStyle/>
        <a:p>
          <a:pPr algn="l"/>
          <a:endParaRPr lang="en-US"/>
        </a:p>
      </dgm:t>
    </dgm:pt>
    <dgm:pt modelId="{C14F6314-C7FD-43EC-9217-17CEA8B0C4A8}">
      <dgm:prSet phldrT="[Text]" custT="1"/>
      <dgm:spPr/>
      <dgm:t>
        <a:bodyPr/>
        <a:lstStyle/>
        <a:p>
          <a:pPr algn="l"/>
          <a:r>
            <a:rPr lang="en-US" sz="1400" dirty="0"/>
            <a:t>Founders Award for Excellence in Nursing Research from Sigma Theta Tau International </a:t>
          </a:r>
        </a:p>
      </dgm:t>
    </dgm:pt>
    <dgm:pt modelId="{0E1BC029-0C65-4064-8F76-05EDA86F8DD9}" type="parTrans" cxnId="{0156C1E9-7F7F-4CE6-BD63-50CEA9D99A43}">
      <dgm:prSet/>
      <dgm:spPr/>
      <dgm:t>
        <a:bodyPr/>
        <a:lstStyle/>
        <a:p>
          <a:pPr algn="l"/>
          <a:endParaRPr lang="en-US"/>
        </a:p>
      </dgm:t>
    </dgm:pt>
    <dgm:pt modelId="{C7FC98C6-401E-4D5B-A4CE-42956AF8013E}" type="sibTrans" cxnId="{0156C1E9-7F7F-4CE6-BD63-50CEA9D99A43}">
      <dgm:prSet/>
      <dgm:spPr/>
      <dgm:t>
        <a:bodyPr/>
        <a:lstStyle/>
        <a:p>
          <a:pPr algn="l"/>
          <a:endParaRPr lang="en-US"/>
        </a:p>
      </dgm:t>
    </dgm:pt>
    <dgm:pt modelId="{1464D926-60D3-4398-8C93-9C73BA73FDB5}">
      <dgm:prSet phldrT="[Text]" custT="1"/>
      <dgm:spPr/>
      <dgm:t>
        <a:bodyPr anchor="ctr"/>
        <a:lstStyle/>
        <a:p>
          <a:pPr algn="l"/>
          <a:r>
            <a:rPr lang="en-US" sz="1600" dirty="0"/>
            <a:t>Bachelors in Arts - Baylor University </a:t>
          </a:r>
        </a:p>
      </dgm:t>
    </dgm:pt>
    <dgm:pt modelId="{524835CB-618E-4280-AF4E-3E36F27D1B9A}" type="parTrans" cxnId="{9DDC1EBC-DF00-4D16-A67C-6BC3F8751234}">
      <dgm:prSet/>
      <dgm:spPr/>
      <dgm:t>
        <a:bodyPr/>
        <a:lstStyle/>
        <a:p>
          <a:endParaRPr lang="en-US"/>
        </a:p>
      </dgm:t>
    </dgm:pt>
    <dgm:pt modelId="{FE92CE64-2E8D-41A1-9816-83DD7B776CD1}" type="sibTrans" cxnId="{9DDC1EBC-DF00-4D16-A67C-6BC3F8751234}">
      <dgm:prSet/>
      <dgm:spPr/>
      <dgm:t>
        <a:bodyPr/>
        <a:lstStyle/>
        <a:p>
          <a:endParaRPr lang="en-US"/>
        </a:p>
      </dgm:t>
    </dgm:pt>
    <dgm:pt modelId="{9C258F88-FA9A-4BAA-A901-A593C9AD3632}">
      <dgm:prSet phldrT="[Text]" custT="1"/>
      <dgm:spPr/>
      <dgm:t>
        <a:bodyPr anchor="b"/>
        <a:lstStyle/>
        <a:p>
          <a:pPr algn="l"/>
          <a:r>
            <a:rPr lang="en-US" sz="1600" b="0" i="0" dirty="0"/>
            <a:t>Civilian consultant to the U.S. Surgeon General for Nursing Research</a:t>
          </a:r>
          <a:endParaRPr lang="en-US" sz="1600" dirty="0"/>
        </a:p>
      </dgm:t>
    </dgm:pt>
    <dgm:pt modelId="{F50382C7-7E11-4453-918A-B140C5EFE077}" type="parTrans" cxnId="{46DBEBE1-3D4D-448E-9EDD-A8FDA2346EC2}">
      <dgm:prSet/>
      <dgm:spPr/>
      <dgm:t>
        <a:bodyPr/>
        <a:lstStyle/>
        <a:p>
          <a:endParaRPr lang="en-US"/>
        </a:p>
      </dgm:t>
    </dgm:pt>
    <dgm:pt modelId="{BE433E2E-1187-4AB3-B040-50A7834CE9A6}" type="sibTrans" cxnId="{46DBEBE1-3D4D-448E-9EDD-A8FDA2346EC2}">
      <dgm:prSet/>
      <dgm:spPr/>
      <dgm:t>
        <a:bodyPr/>
        <a:lstStyle/>
        <a:p>
          <a:endParaRPr lang="en-US"/>
        </a:p>
      </dgm:t>
    </dgm:pt>
    <dgm:pt modelId="{0813F46C-F58A-41D6-A9C4-091854122D5B}" type="pres">
      <dgm:prSet presAssocID="{85BECB91-8BF8-4CBC-BA11-29C462070001}" presName="Name0" presStyleCnt="0">
        <dgm:presLayoutVars>
          <dgm:dir/>
          <dgm:animLvl val="lvl"/>
          <dgm:resizeHandles val="exact"/>
        </dgm:presLayoutVars>
      </dgm:prSet>
      <dgm:spPr/>
    </dgm:pt>
    <dgm:pt modelId="{98519C8E-D9D1-4564-AC9D-5BAC84CCDA23}" type="pres">
      <dgm:prSet presAssocID="{85BECB91-8BF8-4CBC-BA11-29C462070001}" presName="tSp" presStyleCnt="0"/>
      <dgm:spPr/>
    </dgm:pt>
    <dgm:pt modelId="{BDF5D0FA-A494-4029-9DA1-14F43F84A588}" type="pres">
      <dgm:prSet presAssocID="{85BECB91-8BF8-4CBC-BA11-29C462070001}" presName="bSp" presStyleCnt="0"/>
      <dgm:spPr/>
    </dgm:pt>
    <dgm:pt modelId="{3AD78FDF-5E16-4452-8FFA-76E0810D00CF}" type="pres">
      <dgm:prSet presAssocID="{85BECB91-8BF8-4CBC-BA11-29C462070001}" presName="process" presStyleCnt="0"/>
      <dgm:spPr/>
    </dgm:pt>
    <dgm:pt modelId="{BD8EF2B8-D8CA-4901-85AE-8B34F05C136A}" type="pres">
      <dgm:prSet presAssocID="{AC5483B1-F2CD-45D6-8EE6-1843A948A5C2}" presName="composite1" presStyleCnt="0"/>
      <dgm:spPr/>
    </dgm:pt>
    <dgm:pt modelId="{2ED38254-3204-4A93-9906-75318AA06217}" type="pres">
      <dgm:prSet presAssocID="{AC5483B1-F2CD-45D6-8EE6-1843A948A5C2}" presName="dummyNode1" presStyleLbl="node1" presStyleIdx="0" presStyleCnt="3"/>
      <dgm:spPr/>
    </dgm:pt>
    <dgm:pt modelId="{9E8B1636-DDCE-46B2-B11A-569695812F6E}" type="pres">
      <dgm:prSet presAssocID="{AC5483B1-F2CD-45D6-8EE6-1843A948A5C2}" presName="childNode1" presStyleLbl="bgAcc1" presStyleIdx="0" presStyleCnt="3" custLinFactNeighborY="0">
        <dgm:presLayoutVars>
          <dgm:bulletEnabled val="1"/>
        </dgm:presLayoutVars>
      </dgm:prSet>
      <dgm:spPr/>
    </dgm:pt>
    <dgm:pt modelId="{8E8099F5-EA35-42F1-A511-4B6A833EF765}" type="pres">
      <dgm:prSet presAssocID="{AC5483B1-F2CD-45D6-8EE6-1843A948A5C2}" presName="childNode1tx" presStyleLbl="bgAcc1" presStyleIdx="0" presStyleCnt="3">
        <dgm:presLayoutVars>
          <dgm:bulletEnabled val="1"/>
        </dgm:presLayoutVars>
      </dgm:prSet>
      <dgm:spPr/>
    </dgm:pt>
    <dgm:pt modelId="{BE9B07C3-4D1E-4B65-BADF-BD824568E98F}" type="pres">
      <dgm:prSet presAssocID="{AC5483B1-F2CD-45D6-8EE6-1843A948A5C2}" presName="parentNode1" presStyleLbl="node1" presStyleIdx="0" presStyleCnt="3" custScaleY="76980">
        <dgm:presLayoutVars>
          <dgm:chMax val="1"/>
          <dgm:bulletEnabled val="1"/>
        </dgm:presLayoutVars>
      </dgm:prSet>
      <dgm:spPr/>
    </dgm:pt>
    <dgm:pt modelId="{258C6DB5-3F44-47D2-8F86-B3AC7CABCA4B}" type="pres">
      <dgm:prSet presAssocID="{AC5483B1-F2CD-45D6-8EE6-1843A948A5C2}" presName="connSite1" presStyleCnt="0"/>
      <dgm:spPr/>
    </dgm:pt>
    <dgm:pt modelId="{D76EE15F-968C-47F6-9D2C-A715519C2300}" type="pres">
      <dgm:prSet presAssocID="{B46BB52B-2773-4493-8EF5-A1BC8044C254}" presName="Name9" presStyleLbl="sibTrans2D1" presStyleIdx="0" presStyleCnt="2"/>
      <dgm:spPr/>
    </dgm:pt>
    <dgm:pt modelId="{01EF86D4-F592-4DC5-8FC4-8B35F93062DF}" type="pres">
      <dgm:prSet presAssocID="{DE3254E4-3B10-43B4-B471-B3DEF91374EB}" presName="composite2" presStyleCnt="0"/>
      <dgm:spPr/>
    </dgm:pt>
    <dgm:pt modelId="{435DF839-755F-45AA-97F7-DCF2555A439F}" type="pres">
      <dgm:prSet presAssocID="{DE3254E4-3B10-43B4-B471-B3DEF91374EB}" presName="dummyNode2" presStyleLbl="node1" presStyleIdx="0" presStyleCnt="3"/>
      <dgm:spPr/>
    </dgm:pt>
    <dgm:pt modelId="{B9604B02-717A-4B49-98B2-0423E701F121}" type="pres">
      <dgm:prSet presAssocID="{DE3254E4-3B10-43B4-B471-B3DEF91374EB}" presName="childNode2" presStyleLbl="bgAcc1" presStyleIdx="1" presStyleCnt="3" custScaleY="124966">
        <dgm:presLayoutVars>
          <dgm:bulletEnabled val="1"/>
        </dgm:presLayoutVars>
      </dgm:prSet>
      <dgm:spPr/>
    </dgm:pt>
    <dgm:pt modelId="{5BFA910D-F1EF-4710-B9A5-04CC143FABF2}" type="pres">
      <dgm:prSet presAssocID="{DE3254E4-3B10-43B4-B471-B3DEF91374EB}" presName="childNode2tx" presStyleLbl="bgAcc1" presStyleIdx="1" presStyleCnt="3">
        <dgm:presLayoutVars>
          <dgm:bulletEnabled val="1"/>
        </dgm:presLayoutVars>
      </dgm:prSet>
      <dgm:spPr/>
    </dgm:pt>
    <dgm:pt modelId="{FBB8ECE6-62A8-497F-AA04-06D0CCA7B1EC}" type="pres">
      <dgm:prSet presAssocID="{DE3254E4-3B10-43B4-B471-B3DEF91374EB}" presName="parentNode2" presStyleLbl="node1" presStyleIdx="1" presStyleCnt="3" custScaleY="67893" custLinFactNeighborY="-25414">
        <dgm:presLayoutVars>
          <dgm:chMax val="0"/>
          <dgm:bulletEnabled val="1"/>
        </dgm:presLayoutVars>
      </dgm:prSet>
      <dgm:spPr/>
    </dgm:pt>
    <dgm:pt modelId="{2BA73F01-AB05-4A3D-A174-3071F056346C}" type="pres">
      <dgm:prSet presAssocID="{DE3254E4-3B10-43B4-B471-B3DEF91374EB}" presName="connSite2" presStyleCnt="0"/>
      <dgm:spPr/>
    </dgm:pt>
    <dgm:pt modelId="{AF6D7D74-B06A-4A3C-B4D3-458A03795F42}" type="pres">
      <dgm:prSet presAssocID="{1402A818-F3B3-4BA3-89E2-552F44D57275}" presName="Name18" presStyleLbl="sibTrans2D1" presStyleIdx="1" presStyleCnt="2"/>
      <dgm:spPr/>
    </dgm:pt>
    <dgm:pt modelId="{E50D7249-715D-4446-AC4E-4837F9D4C021}" type="pres">
      <dgm:prSet presAssocID="{68F8DBA9-4E12-4F2D-8328-B6673FF71423}" presName="composite1" presStyleCnt="0"/>
      <dgm:spPr/>
    </dgm:pt>
    <dgm:pt modelId="{CCEE3A8F-6B5E-4B44-AF03-FC3A0AC8548C}" type="pres">
      <dgm:prSet presAssocID="{68F8DBA9-4E12-4F2D-8328-B6673FF71423}" presName="dummyNode1" presStyleLbl="node1" presStyleIdx="1" presStyleCnt="3"/>
      <dgm:spPr/>
    </dgm:pt>
    <dgm:pt modelId="{D180AE17-C034-4A39-9B68-0D7F914EECF2}" type="pres">
      <dgm:prSet presAssocID="{68F8DBA9-4E12-4F2D-8328-B6673FF71423}" presName="childNode1" presStyleLbl="bgAcc1" presStyleIdx="2" presStyleCnt="3" custScaleY="119233">
        <dgm:presLayoutVars>
          <dgm:bulletEnabled val="1"/>
        </dgm:presLayoutVars>
      </dgm:prSet>
      <dgm:spPr/>
    </dgm:pt>
    <dgm:pt modelId="{A2933A86-4A33-4155-92B4-F372B9BF8F6C}" type="pres">
      <dgm:prSet presAssocID="{68F8DBA9-4E12-4F2D-8328-B6673FF71423}" presName="childNode1tx" presStyleLbl="bgAcc1" presStyleIdx="2" presStyleCnt="3">
        <dgm:presLayoutVars>
          <dgm:bulletEnabled val="1"/>
        </dgm:presLayoutVars>
      </dgm:prSet>
      <dgm:spPr/>
    </dgm:pt>
    <dgm:pt modelId="{94874544-2EA2-45A7-8154-3A1A4E67B2A0}" type="pres">
      <dgm:prSet presAssocID="{68F8DBA9-4E12-4F2D-8328-B6673FF71423}" presName="parentNode1" presStyleLbl="node1" presStyleIdx="2" presStyleCnt="3" custScaleY="84685" custLinFactNeighborX="-4255" custLinFactNeighborY="17388">
        <dgm:presLayoutVars>
          <dgm:chMax val="1"/>
          <dgm:bulletEnabled val="1"/>
        </dgm:presLayoutVars>
      </dgm:prSet>
      <dgm:spPr/>
    </dgm:pt>
    <dgm:pt modelId="{8223B0D9-0F87-4A92-8DEC-072097C8B136}" type="pres">
      <dgm:prSet presAssocID="{68F8DBA9-4E12-4F2D-8328-B6673FF71423}" presName="connSite1" presStyleCnt="0"/>
      <dgm:spPr/>
    </dgm:pt>
  </dgm:ptLst>
  <dgm:cxnLst>
    <dgm:cxn modelId="{05A4A602-CF8E-4791-882F-B9E995CB26AE}" srcId="{85BECB91-8BF8-4CBC-BA11-29C462070001}" destId="{AC5483B1-F2CD-45D6-8EE6-1843A948A5C2}" srcOrd="0" destOrd="0" parTransId="{FDF1427A-EBE7-4F50-AD0F-5F13E04796FC}" sibTransId="{B46BB52B-2773-4493-8EF5-A1BC8044C254}"/>
    <dgm:cxn modelId="{CA58FB03-BD6B-418A-BCD3-9A5411745042}" type="presOf" srcId="{1DFD49E0-A80E-4DF1-BCE1-956E12FE3DAD}" destId="{D180AE17-C034-4A39-9B68-0D7F914EECF2}" srcOrd="0" destOrd="1" presId="urn:microsoft.com/office/officeart/2005/8/layout/hProcess4"/>
    <dgm:cxn modelId="{0899E904-F746-4715-9BEB-BF7B8BDC101B}" type="presOf" srcId="{C14F6314-C7FD-43EC-9217-17CEA8B0C4A8}" destId="{D180AE17-C034-4A39-9B68-0D7F914EECF2}" srcOrd="0" destOrd="3" presId="urn:microsoft.com/office/officeart/2005/8/layout/hProcess4"/>
    <dgm:cxn modelId="{E8978007-EA32-4D3B-A521-32B3BD861C9B}" type="presOf" srcId="{1464D926-60D3-4398-8C93-9C73BA73FDB5}" destId="{8E8099F5-EA35-42F1-A511-4B6A833EF765}" srcOrd="1" destOrd="0" presId="urn:microsoft.com/office/officeart/2005/8/layout/hProcess4"/>
    <dgm:cxn modelId="{E15B6021-93FF-45EE-80F0-4686DE1D8CE9}" type="presOf" srcId="{0EBE7049-E384-4F1B-8B38-12B8FDA40B26}" destId="{9E8B1636-DDCE-46B2-B11A-569695812F6E}" srcOrd="0" destOrd="1" presId="urn:microsoft.com/office/officeart/2005/8/layout/hProcess4"/>
    <dgm:cxn modelId="{3270B227-F581-4804-BA9C-0AFF18C8150A}" type="presOf" srcId="{B46BB52B-2773-4493-8EF5-A1BC8044C254}" destId="{D76EE15F-968C-47F6-9D2C-A715519C2300}" srcOrd="0" destOrd="0" presId="urn:microsoft.com/office/officeart/2005/8/layout/hProcess4"/>
    <dgm:cxn modelId="{07594C2C-AE78-4325-B215-898A7518243B}" type="presOf" srcId="{F419E46E-B0FA-43E6-8F6E-453F922A11A0}" destId="{9E8B1636-DDCE-46B2-B11A-569695812F6E}" srcOrd="0" destOrd="3" presId="urn:microsoft.com/office/officeart/2005/8/layout/hProcess4"/>
    <dgm:cxn modelId="{9B934030-FA20-41A3-B478-5030B027366A}" srcId="{AC5483B1-F2CD-45D6-8EE6-1843A948A5C2}" destId="{F419E46E-B0FA-43E6-8F6E-453F922A11A0}" srcOrd="3" destOrd="0" parTransId="{0DC141E8-A11B-433F-80C4-0A6643BD5438}" sibTransId="{313551AE-DCDE-4FE9-B672-65FAAF20242B}"/>
    <dgm:cxn modelId="{9AA35937-B7E0-4A8A-ACA1-48F9A57A564F}" srcId="{68F8DBA9-4E12-4F2D-8328-B6673FF71423}" destId="{1DFD49E0-A80E-4DF1-BCE1-956E12FE3DAD}" srcOrd="1" destOrd="0" parTransId="{FC35D91F-3464-4047-959F-1AC955FE6729}" sibTransId="{A9396651-3FC2-4C32-A659-11D142FDCE71}"/>
    <dgm:cxn modelId="{E7FF5E3E-BF6C-4F85-A54F-C0C2FEBEC0D4}" type="presOf" srcId="{30174F71-80DC-4908-B053-7656CA2C07DB}" destId="{9E8B1636-DDCE-46B2-B11A-569695812F6E}" srcOrd="0" destOrd="2" presId="urn:microsoft.com/office/officeart/2005/8/layout/hProcess4"/>
    <dgm:cxn modelId="{FBBC9D3F-966B-40AC-8257-57950EF5CAC6}" srcId="{85BECB91-8BF8-4CBC-BA11-29C462070001}" destId="{68F8DBA9-4E12-4F2D-8328-B6673FF71423}" srcOrd="2" destOrd="0" parTransId="{E72FFB3C-ACBA-4D50-A964-87A7A2E63C29}" sibTransId="{AB83C22A-6A16-4132-B5E3-AA82A316D426}"/>
    <dgm:cxn modelId="{A5EC7B5F-8810-4CF9-BA43-E80519C3F935}" type="presOf" srcId="{B6540259-90B4-4440-8EB2-D5ED04765396}" destId="{A2933A86-4A33-4155-92B4-F372B9BF8F6C}" srcOrd="1" destOrd="2" presId="urn:microsoft.com/office/officeart/2005/8/layout/hProcess4"/>
    <dgm:cxn modelId="{72BB7361-DD33-4C13-9355-ECE53F85799A}" type="presOf" srcId="{DE3254E4-3B10-43B4-B471-B3DEF91374EB}" destId="{FBB8ECE6-62A8-497F-AA04-06D0CCA7B1EC}" srcOrd="0" destOrd="0" presId="urn:microsoft.com/office/officeart/2005/8/layout/hProcess4"/>
    <dgm:cxn modelId="{E89C7344-89E6-4B76-9DD7-EF3510AFBA70}" type="presOf" srcId="{904F31CF-6C78-4838-BF1A-DB55F5825904}" destId="{D180AE17-C034-4A39-9B68-0D7F914EECF2}" srcOrd="0" destOrd="0" presId="urn:microsoft.com/office/officeart/2005/8/layout/hProcess4"/>
    <dgm:cxn modelId="{EB498367-304A-4A91-95D9-5CBC284F53D1}" type="presOf" srcId="{9C258F88-FA9A-4BAA-A901-A593C9AD3632}" destId="{B9604B02-717A-4B49-98B2-0423E701F121}" srcOrd="0" destOrd="3" presId="urn:microsoft.com/office/officeart/2005/8/layout/hProcess4"/>
    <dgm:cxn modelId="{DEAF1C4C-7CF7-46EA-9CD9-E8A4AE84C7A3}" srcId="{DE3254E4-3B10-43B4-B471-B3DEF91374EB}" destId="{1F60E07B-20FF-4641-8F00-682D31DAECFA}" srcOrd="0" destOrd="0" parTransId="{BF287578-DD40-45E0-B65A-CD5BF43F0E63}" sibTransId="{D8412B34-71D2-4D8A-9A6F-98F9204E45E3}"/>
    <dgm:cxn modelId="{9376684D-CA58-4C9B-AE8D-48FEE142A8E6}" type="presOf" srcId="{944070C2-34B2-4E2E-9160-BD2864B99DC9}" destId="{D180AE17-C034-4A39-9B68-0D7F914EECF2}" srcOrd="0" destOrd="4" presId="urn:microsoft.com/office/officeart/2005/8/layout/hProcess4"/>
    <dgm:cxn modelId="{4B99EF4E-8F6B-4649-8D63-02A7F9978B38}" type="presOf" srcId="{4C7362CB-A4DC-45A3-8731-AC50CA7BD76D}" destId="{5BFA910D-F1EF-4710-B9A5-04CC143FABF2}" srcOrd="1" destOrd="1" presId="urn:microsoft.com/office/officeart/2005/8/layout/hProcess4"/>
    <dgm:cxn modelId="{DB736073-B014-40E4-844D-B7EC0E29F284}" type="presOf" srcId="{1402A818-F3B3-4BA3-89E2-552F44D57275}" destId="{AF6D7D74-B06A-4A3C-B4D3-458A03795F42}" srcOrd="0" destOrd="0" presId="urn:microsoft.com/office/officeart/2005/8/layout/hProcess4"/>
    <dgm:cxn modelId="{E429D074-E873-476D-A50F-F4A355C0A2FC}" srcId="{85BECB91-8BF8-4CBC-BA11-29C462070001}" destId="{DE3254E4-3B10-43B4-B471-B3DEF91374EB}" srcOrd="1" destOrd="0" parTransId="{99656842-9421-4148-A46D-83AB42C3C1F5}" sibTransId="{1402A818-F3B3-4BA3-89E2-552F44D57275}"/>
    <dgm:cxn modelId="{825B7A59-2503-4581-AE82-33059154011B}" type="presOf" srcId="{AC5483B1-F2CD-45D6-8EE6-1843A948A5C2}" destId="{BE9B07C3-4D1E-4B65-BADF-BD824568E98F}" srcOrd="0" destOrd="0" presId="urn:microsoft.com/office/officeart/2005/8/layout/hProcess4"/>
    <dgm:cxn modelId="{F6F8277A-AAC5-423C-88B1-43234034D90F}" type="presOf" srcId="{4C7362CB-A4DC-45A3-8731-AC50CA7BD76D}" destId="{B9604B02-717A-4B49-98B2-0423E701F121}" srcOrd="0" destOrd="1" presId="urn:microsoft.com/office/officeart/2005/8/layout/hProcess4"/>
    <dgm:cxn modelId="{55EBFA7A-51AD-42F2-8485-30E05907961D}" type="presOf" srcId="{9C258F88-FA9A-4BAA-A901-A593C9AD3632}" destId="{5BFA910D-F1EF-4710-B9A5-04CC143FABF2}" srcOrd="1" destOrd="3" presId="urn:microsoft.com/office/officeart/2005/8/layout/hProcess4"/>
    <dgm:cxn modelId="{CDF47B7B-F26B-4120-B6D3-A2E8C3128C5B}" type="presOf" srcId="{C14F6314-C7FD-43EC-9217-17CEA8B0C4A8}" destId="{A2933A86-4A33-4155-92B4-F372B9BF8F6C}" srcOrd="1" destOrd="3" presId="urn:microsoft.com/office/officeart/2005/8/layout/hProcess4"/>
    <dgm:cxn modelId="{BAF11E7C-8EE0-404B-99D6-7804A1A02C9F}" type="presOf" srcId="{944070C2-34B2-4E2E-9160-BD2864B99DC9}" destId="{A2933A86-4A33-4155-92B4-F372B9BF8F6C}" srcOrd="1" destOrd="4" presId="urn:microsoft.com/office/officeart/2005/8/layout/hProcess4"/>
    <dgm:cxn modelId="{073F397F-97A5-42A6-AF6F-FBF4AAC7A09E}" type="presOf" srcId="{1464D926-60D3-4398-8C93-9C73BA73FDB5}" destId="{9E8B1636-DDCE-46B2-B11A-569695812F6E}" srcOrd="0" destOrd="0" presId="urn:microsoft.com/office/officeart/2005/8/layout/hProcess4"/>
    <dgm:cxn modelId="{FBEC2F82-B5DD-4D8C-9B46-4DF8B991599D}" srcId="{68F8DBA9-4E12-4F2D-8328-B6673FF71423}" destId="{904F31CF-6C78-4838-BF1A-DB55F5825904}" srcOrd="0" destOrd="0" parTransId="{E436FD4C-445E-491B-81DB-18EF2B3D05E3}" sibTransId="{21041DBA-40C0-404D-B90F-E8CD8DAC96B5}"/>
    <dgm:cxn modelId="{1CC0FB8C-D2B5-4705-A5FC-507D487474DA}" type="presOf" srcId="{1DFD49E0-A80E-4DF1-BCE1-956E12FE3DAD}" destId="{A2933A86-4A33-4155-92B4-F372B9BF8F6C}" srcOrd="1" destOrd="1" presId="urn:microsoft.com/office/officeart/2005/8/layout/hProcess4"/>
    <dgm:cxn modelId="{87106B8F-7656-467E-A260-08DE77B26729}" srcId="{DE3254E4-3B10-43B4-B471-B3DEF91374EB}" destId="{3E0F9C4D-7197-4378-A2AF-DBC98D961552}" srcOrd="2" destOrd="0" parTransId="{E4D1F547-4CAB-4860-A54F-51456C613937}" sibTransId="{FA580214-F2E2-45C4-8C6B-5BF5A61C165C}"/>
    <dgm:cxn modelId="{B35BBA90-A73E-4F38-BE4F-B86830777FE7}" type="presOf" srcId="{3E0F9C4D-7197-4378-A2AF-DBC98D961552}" destId="{B9604B02-717A-4B49-98B2-0423E701F121}" srcOrd="0" destOrd="2" presId="urn:microsoft.com/office/officeart/2005/8/layout/hProcess4"/>
    <dgm:cxn modelId="{36EEA195-DA71-4A75-8BEC-6F99102DE5A4}" srcId="{AC5483B1-F2CD-45D6-8EE6-1843A948A5C2}" destId="{30174F71-80DC-4908-B053-7656CA2C07DB}" srcOrd="2" destOrd="0" parTransId="{789988D6-BAD5-4F18-BF40-1595A9DBDBB2}" sibTransId="{541FB88A-36C2-475F-831F-2C986B33A5D5}"/>
    <dgm:cxn modelId="{E62FCC97-2283-4F07-A4E7-8E50B8D12433}" type="presOf" srcId="{1F60E07B-20FF-4641-8F00-682D31DAECFA}" destId="{B9604B02-717A-4B49-98B2-0423E701F121}" srcOrd="0" destOrd="0" presId="urn:microsoft.com/office/officeart/2005/8/layout/hProcess4"/>
    <dgm:cxn modelId="{C0CFE997-3F3A-4A5D-B73D-60547B25F3D2}" srcId="{DE3254E4-3B10-43B4-B471-B3DEF91374EB}" destId="{4C7362CB-A4DC-45A3-8731-AC50CA7BD76D}" srcOrd="1" destOrd="0" parTransId="{7496BD24-8AF5-45AB-B811-4D7D1AA6FE12}" sibTransId="{BB69FB8F-F87C-41B5-839F-1C71A696E147}"/>
    <dgm:cxn modelId="{195F0999-157B-43B8-8BEC-239479E78583}" type="presOf" srcId="{3E0F9C4D-7197-4378-A2AF-DBC98D961552}" destId="{5BFA910D-F1EF-4710-B9A5-04CC143FABF2}" srcOrd="1" destOrd="2" presId="urn:microsoft.com/office/officeart/2005/8/layout/hProcess4"/>
    <dgm:cxn modelId="{671F7B99-D720-48F2-86A1-A28D15FDBE5F}" type="presOf" srcId="{B6540259-90B4-4440-8EB2-D5ED04765396}" destId="{D180AE17-C034-4A39-9B68-0D7F914EECF2}" srcOrd="0" destOrd="2" presId="urn:microsoft.com/office/officeart/2005/8/layout/hProcess4"/>
    <dgm:cxn modelId="{C94EAC9A-3FD5-4941-BD8D-17D53CF9D519}" srcId="{68F8DBA9-4E12-4F2D-8328-B6673FF71423}" destId="{B6540259-90B4-4440-8EB2-D5ED04765396}" srcOrd="2" destOrd="0" parTransId="{2B5F3EAA-7341-4B8C-A150-C1D51CB5FBE7}" sibTransId="{B22473F7-C6B4-4E1E-BFA9-40218D0D78E3}"/>
    <dgm:cxn modelId="{ED9FE49B-35C1-4CAD-90CE-483828AF1FAE}" type="presOf" srcId="{17E97237-F9CE-42A5-89D5-2E7A15DE6864}" destId="{5BFA910D-F1EF-4710-B9A5-04CC143FABF2}" srcOrd="1" destOrd="4" presId="urn:microsoft.com/office/officeart/2005/8/layout/hProcess4"/>
    <dgm:cxn modelId="{984736AD-F77A-4192-BA6E-CD984793DADF}" srcId="{DE3254E4-3B10-43B4-B471-B3DEF91374EB}" destId="{17E97237-F9CE-42A5-89D5-2E7A15DE6864}" srcOrd="4" destOrd="0" parTransId="{304257FC-31B9-431E-AF8E-CF63C5AFBD26}" sibTransId="{7EC5AAFF-7091-4EA1-B23B-3107D7969AA5}"/>
    <dgm:cxn modelId="{4B6605B3-7555-45AF-87AA-7A506E715CE7}" srcId="{68F8DBA9-4E12-4F2D-8328-B6673FF71423}" destId="{944070C2-34B2-4E2E-9160-BD2864B99DC9}" srcOrd="4" destOrd="0" parTransId="{311D7998-284F-4334-A9F1-E95F3A8E0AB4}" sibTransId="{E8C347AB-7C3F-4503-9BE3-063A89B52122}"/>
    <dgm:cxn modelId="{9DDC1EBC-DF00-4D16-A67C-6BC3F8751234}" srcId="{AC5483B1-F2CD-45D6-8EE6-1843A948A5C2}" destId="{1464D926-60D3-4398-8C93-9C73BA73FDB5}" srcOrd="0" destOrd="0" parTransId="{524835CB-618E-4280-AF4E-3E36F27D1B9A}" sibTransId="{FE92CE64-2E8D-41A1-9816-83DD7B776CD1}"/>
    <dgm:cxn modelId="{CA59A8BE-4118-46B3-B71E-FA298D128565}" type="presOf" srcId="{17E97237-F9CE-42A5-89D5-2E7A15DE6864}" destId="{B9604B02-717A-4B49-98B2-0423E701F121}" srcOrd="0" destOrd="4" presId="urn:microsoft.com/office/officeart/2005/8/layout/hProcess4"/>
    <dgm:cxn modelId="{1589DCBF-1C30-42D1-A3B1-6DE067383906}" type="presOf" srcId="{1F60E07B-20FF-4641-8F00-682D31DAECFA}" destId="{5BFA910D-F1EF-4710-B9A5-04CC143FABF2}" srcOrd="1" destOrd="0" presId="urn:microsoft.com/office/officeart/2005/8/layout/hProcess4"/>
    <dgm:cxn modelId="{C44BA1C4-E8E7-4759-939C-4DE29E87AD9E}" type="presOf" srcId="{0EBE7049-E384-4F1B-8B38-12B8FDA40B26}" destId="{8E8099F5-EA35-42F1-A511-4B6A833EF765}" srcOrd="1" destOrd="1" presId="urn:microsoft.com/office/officeart/2005/8/layout/hProcess4"/>
    <dgm:cxn modelId="{BBF72DC5-9696-4FE7-A4C0-36A7F505832E}" srcId="{AC5483B1-F2CD-45D6-8EE6-1843A948A5C2}" destId="{0EBE7049-E384-4F1B-8B38-12B8FDA40B26}" srcOrd="1" destOrd="0" parTransId="{D13D3C99-CE84-4BF3-BDDF-05E9D2EE53B7}" sibTransId="{4E54282C-5A3E-46E1-8A35-3F2A388D9543}"/>
    <dgm:cxn modelId="{474E23C8-49C2-4291-9A41-ABD832E4942C}" type="presOf" srcId="{85BECB91-8BF8-4CBC-BA11-29C462070001}" destId="{0813F46C-F58A-41D6-A9C4-091854122D5B}" srcOrd="0" destOrd="0" presId="urn:microsoft.com/office/officeart/2005/8/layout/hProcess4"/>
    <dgm:cxn modelId="{5E19FFC8-8E65-47DE-BE14-6E00C3F5F25F}" type="presOf" srcId="{30174F71-80DC-4908-B053-7656CA2C07DB}" destId="{8E8099F5-EA35-42F1-A511-4B6A833EF765}" srcOrd="1" destOrd="2" presId="urn:microsoft.com/office/officeart/2005/8/layout/hProcess4"/>
    <dgm:cxn modelId="{F75F53CC-0591-4F71-901C-4C41287D0FF6}" type="presOf" srcId="{904F31CF-6C78-4838-BF1A-DB55F5825904}" destId="{A2933A86-4A33-4155-92B4-F372B9BF8F6C}" srcOrd="1" destOrd="0" presId="urn:microsoft.com/office/officeart/2005/8/layout/hProcess4"/>
    <dgm:cxn modelId="{46DBEBE1-3D4D-448E-9EDD-A8FDA2346EC2}" srcId="{DE3254E4-3B10-43B4-B471-B3DEF91374EB}" destId="{9C258F88-FA9A-4BAA-A901-A593C9AD3632}" srcOrd="3" destOrd="0" parTransId="{F50382C7-7E11-4453-918A-B140C5EFE077}" sibTransId="{BE433E2E-1187-4AB3-B040-50A7834CE9A6}"/>
    <dgm:cxn modelId="{8FBF0AE9-3EE7-4DD6-A887-1CD873C8CA24}" type="presOf" srcId="{68F8DBA9-4E12-4F2D-8328-B6673FF71423}" destId="{94874544-2EA2-45A7-8154-3A1A4E67B2A0}" srcOrd="0" destOrd="0" presId="urn:microsoft.com/office/officeart/2005/8/layout/hProcess4"/>
    <dgm:cxn modelId="{0156C1E9-7F7F-4CE6-BD63-50CEA9D99A43}" srcId="{68F8DBA9-4E12-4F2D-8328-B6673FF71423}" destId="{C14F6314-C7FD-43EC-9217-17CEA8B0C4A8}" srcOrd="3" destOrd="0" parTransId="{0E1BC029-0C65-4064-8F76-05EDA86F8DD9}" sibTransId="{C7FC98C6-401E-4D5B-A4CE-42956AF8013E}"/>
    <dgm:cxn modelId="{BB0494F8-7DB8-47E1-898A-50268C202DE2}" type="presOf" srcId="{F419E46E-B0FA-43E6-8F6E-453F922A11A0}" destId="{8E8099F5-EA35-42F1-A511-4B6A833EF765}" srcOrd="1" destOrd="3" presId="urn:microsoft.com/office/officeart/2005/8/layout/hProcess4"/>
    <dgm:cxn modelId="{06BA6717-A37C-4A39-A054-4B42365CAC05}" type="presParOf" srcId="{0813F46C-F58A-41D6-A9C4-091854122D5B}" destId="{98519C8E-D9D1-4564-AC9D-5BAC84CCDA23}" srcOrd="0" destOrd="0" presId="urn:microsoft.com/office/officeart/2005/8/layout/hProcess4"/>
    <dgm:cxn modelId="{41A33458-BA50-4195-AD46-421AA1EA8E9A}" type="presParOf" srcId="{0813F46C-F58A-41D6-A9C4-091854122D5B}" destId="{BDF5D0FA-A494-4029-9DA1-14F43F84A588}" srcOrd="1" destOrd="0" presId="urn:microsoft.com/office/officeart/2005/8/layout/hProcess4"/>
    <dgm:cxn modelId="{AE5BD03A-7CFE-4C41-9F66-6D5717F66BDD}" type="presParOf" srcId="{0813F46C-F58A-41D6-A9C4-091854122D5B}" destId="{3AD78FDF-5E16-4452-8FFA-76E0810D00CF}" srcOrd="2" destOrd="0" presId="urn:microsoft.com/office/officeart/2005/8/layout/hProcess4"/>
    <dgm:cxn modelId="{0AA23167-875E-4D58-8002-7229D6E57A74}" type="presParOf" srcId="{3AD78FDF-5E16-4452-8FFA-76E0810D00CF}" destId="{BD8EF2B8-D8CA-4901-85AE-8B34F05C136A}" srcOrd="0" destOrd="0" presId="urn:microsoft.com/office/officeart/2005/8/layout/hProcess4"/>
    <dgm:cxn modelId="{7AE934CA-4C6A-45BF-ADA0-C5CE3C707BB4}" type="presParOf" srcId="{BD8EF2B8-D8CA-4901-85AE-8B34F05C136A}" destId="{2ED38254-3204-4A93-9906-75318AA06217}" srcOrd="0" destOrd="0" presId="urn:microsoft.com/office/officeart/2005/8/layout/hProcess4"/>
    <dgm:cxn modelId="{79C61947-5E97-4CF4-A60C-D41E28650A11}" type="presParOf" srcId="{BD8EF2B8-D8CA-4901-85AE-8B34F05C136A}" destId="{9E8B1636-DDCE-46B2-B11A-569695812F6E}" srcOrd="1" destOrd="0" presId="urn:microsoft.com/office/officeart/2005/8/layout/hProcess4"/>
    <dgm:cxn modelId="{F9073595-D323-4545-8075-4CEF23B36602}" type="presParOf" srcId="{BD8EF2B8-D8CA-4901-85AE-8B34F05C136A}" destId="{8E8099F5-EA35-42F1-A511-4B6A833EF765}" srcOrd="2" destOrd="0" presId="urn:microsoft.com/office/officeart/2005/8/layout/hProcess4"/>
    <dgm:cxn modelId="{7A3E2396-9445-4F25-B3AE-E5AE6EB7B057}" type="presParOf" srcId="{BD8EF2B8-D8CA-4901-85AE-8B34F05C136A}" destId="{BE9B07C3-4D1E-4B65-BADF-BD824568E98F}" srcOrd="3" destOrd="0" presId="urn:microsoft.com/office/officeart/2005/8/layout/hProcess4"/>
    <dgm:cxn modelId="{245B23C6-B479-4666-93FF-4A281FDB1590}" type="presParOf" srcId="{BD8EF2B8-D8CA-4901-85AE-8B34F05C136A}" destId="{258C6DB5-3F44-47D2-8F86-B3AC7CABCA4B}" srcOrd="4" destOrd="0" presId="urn:microsoft.com/office/officeart/2005/8/layout/hProcess4"/>
    <dgm:cxn modelId="{C3C68B18-7F0D-4947-AA35-768BB6C78CBB}" type="presParOf" srcId="{3AD78FDF-5E16-4452-8FFA-76E0810D00CF}" destId="{D76EE15F-968C-47F6-9D2C-A715519C2300}" srcOrd="1" destOrd="0" presId="urn:microsoft.com/office/officeart/2005/8/layout/hProcess4"/>
    <dgm:cxn modelId="{983860EC-595B-4B83-B3D6-72F6B9C4B664}" type="presParOf" srcId="{3AD78FDF-5E16-4452-8FFA-76E0810D00CF}" destId="{01EF86D4-F592-4DC5-8FC4-8B35F93062DF}" srcOrd="2" destOrd="0" presId="urn:microsoft.com/office/officeart/2005/8/layout/hProcess4"/>
    <dgm:cxn modelId="{999B9AC1-2AFE-4DAD-9AC1-73F4BF80A412}" type="presParOf" srcId="{01EF86D4-F592-4DC5-8FC4-8B35F93062DF}" destId="{435DF839-755F-45AA-97F7-DCF2555A439F}" srcOrd="0" destOrd="0" presId="urn:microsoft.com/office/officeart/2005/8/layout/hProcess4"/>
    <dgm:cxn modelId="{7920F5F5-4A86-4F3B-A098-F1E5D1C0F12A}" type="presParOf" srcId="{01EF86D4-F592-4DC5-8FC4-8B35F93062DF}" destId="{B9604B02-717A-4B49-98B2-0423E701F121}" srcOrd="1" destOrd="0" presId="urn:microsoft.com/office/officeart/2005/8/layout/hProcess4"/>
    <dgm:cxn modelId="{7FA8B41A-4597-41A1-8E54-4C6B126AE52E}" type="presParOf" srcId="{01EF86D4-F592-4DC5-8FC4-8B35F93062DF}" destId="{5BFA910D-F1EF-4710-B9A5-04CC143FABF2}" srcOrd="2" destOrd="0" presId="urn:microsoft.com/office/officeart/2005/8/layout/hProcess4"/>
    <dgm:cxn modelId="{EB624918-E7B1-48CF-A87E-88D8B3985162}" type="presParOf" srcId="{01EF86D4-F592-4DC5-8FC4-8B35F93062DF}" destId="{FBB8ECE6-62A8-497F-AA04-06D0CCA7B1EC}" srcOrd="3" destOrd="0" presId="urn:microsoft.com/office/officeart/2005/8/layout/hProcess4"/>
    <dgm:cxn modelId="{F57929E5-2FFF-44E7-B5E1-216FE9088736}" type="presParOf" srcId="{01EF86D4-F592-4DC5-8FC4-8B35F93062DF}" destId="{2BA73F01-AB05-4A3D-A174-3071F056346C}" srcOrd="4" destOrd="0" presId="urn:microsoft.com/office/officeart/2005/8/layout/hProcess4"/>
    <dgm:cxn modelId="{7F76374A-A378-4D77-8CA2-00DBDCA79AE3}" type="presParOf" srcId="{3AD78FDF-5E16-4452-8FFA-76E0810D00CF}" destId="{AF6D7D74-B06A-4A3C-B4D3-458A03795F42}" srcOrd="3" destOrd="0" presId="urn:microsoft.com/office/officeart/2005/8/layout/hProcess4"/>
    <dgm:cxn modelId="{21DBEA9A-A6F0-47FE-A04C-4A24AE38BA43}" type="presParOf" srcId="{3AD78FDF-5E16-4452-8FFA-76E0810D00CF}" destId="{E50D7249-715D-4446-AC4E-4837F9D4C021}" srcOrd="4" destOrd="0" presId="urn:microsoft.com/office/officeart/2005/8/layout/hProcess4"/>
    <dgm:cxn modelId="{27CA48AF-B95F-4274-9DBA-5A8C7F0E2B26}" type="presParOf" srcId="{E50D7249-715D-4446-AC4E-4837F9D4C021}" destId="{CCEE3A8F-6B5E-4B44-AF03-FC3A0AC8548C}" srcOrd="0" destOrd="0" presId="urn:microsoft.com/office/officeart/2005/8/layout/hProcess4"/>
    <dgm:cxn modelId="{C7919A34-F364-474F-8730-2134FDD08B9A}" type="presParOf" srcId="{E50D7249-715D-4446-AC4E-4837F9D4C021}" destId="{D180AE17-C034-4A39-9B68-0D7F914EECF2}" srcOrd="1" destOrd="0" presId="urn:microsoft.com/office/officeart/2005/8/layout/hProcess4"/>
    <dgm:cxn modelId="{09A67AEE-0116-46F2-A04F-8D4D6AC164E0}" type="presParOf" srcId="{E50D7249-715D-4446-AC4E-4837F9D4C021}" destId="{A2933A86-4A33-4155-92B4-F372B9BF8F6C}" srcOrd="2" destOrd="0" presId="urn:microsoft.com/office/officeart/2005/8/layout/hProcess4"/>
    <dgm:cxn modelId="{98101A9C-6BE6-45D9-9FED-4A1B01FF04D5}" type="presParOf" srcId="{E50D7249-715D-4446-AC4E-4837F9D4C021}" destId="{94874544-2EA2-45A7-8154-3A1A4E67B2A0}" srcOrd="3" destOrd="0" presId="urn:microsoft.com/office/officeart/2005/8/layout/hProcess4"/>
    <dgm:cxn modelId="{C014CF80-E32D-48BC-B832-58774D89E2F7}" type="presParOf" srcId="{E50D7249-715D-4446-AC4E-4837F9D4C021}" destId="{8223B0D9-0F87-4A92-8DEC-072097C8B136}"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B0D090-9FF3-4A25-AF98-99E4D59BDB19}" type="doc">
      <dgm:prSet loTypeId="urn:microsoft.com/office/officeart/2005/8/layout/venn3" loCatId="relationship" qsTypeId="urn:microsoft.com/office/officeart/2005/8/quickstyle/3d3" qsCatId="3D" csTypeId="urn:microsoft.com/office/officeart/2005/8/colors/accent1_2" csCatId="accent1" phldr="1"/>
      <dgm:spPr/>
      <dgm:t>
        <a:bodyPr/>
        <a:lstStyle/>
        <a:p>
          <a:endParaRPr lang="en-US"/>
        </a:p>
      </dgm:t>
    </dgm:pt>
    <dgm:pt modelId="{D1235C7F-4B98-4F6D-ACFD-74CA83FA1553}">
      <dgm:prSet custT="1"/>
      <dgm:spPr/>
      <dgm:t>
        <a:bodyPr/>
        <a:lstStyle/>
        <a:p>
          <a:r>
            <a:rPr lang="en-US" sz="2000" b="0" i="0" dirty="0"/>
            <a:t>The initial idea for Newman’s Health as Expanding Consciousness Theory came together as a result of an invitation to speak at a conference on nursing in 1978. </a:t>
          </a:r>
          <a:endParaRPr lang="en-US" sz="2000" dirty="0"/>
        </a:p>
      </dgm:t>
    </dgm:pt>
    <dgm:pt modelId="{0D61285B-4610-4A36-8482-0CCF91F69051}" type="parTrans" cxnId="{69BA5A3D-8ECD-4377-8658-8FFD6B57DEEB}">
      <dgm:prSet/>
      <dgm:spPr/>
      <dgm:t>
        <a:bodyPr/>
        <a:lstStyle/>
        <a:p>
          <a:endParaRPr lang="en-US"/>
        </a:p>
      </dgm:t>
    </dgm:pt>
    <dgm:pt modelId="{585B82DD-AF50-4761-A0B0-A2E33D082178}" type="sibTrans" cxnId="{69BA5A3D-8ECD-4377-8658-8FFD6B57DEEB}">
      <dgm:prSet/>
      <dgm:spPr/>
      <dgm:t>
        <a:bodyPr/>
        <a:lstStyle/>
        <a:p>
          <a:endParaRPr lang="en-US"/>
        </a:p>
      </dgm:t>
    </dgm:pt>
    <dgm:pt modelId="{CD0758EA-89CB-40C6-BD94-4FF9C4CC4F3B}">
      <dgm:prSet custT="1"/>
      <dgm:spPr/>
      <dgm:t>
        <a:bodyPr/>
        <a:lstStyle/>
        <a:p>
          <a:pPr algn="ctr">
            <a:buNone/>
          </a:pPr>
          <a:r>
            <a:rPr lang="en-US" sz="2000" b="0" i="0" dirty="0"/>
            <a:t>Other theorists that </a:t>
          </a:r>
        </a:p>
        <a:p>
          <a:pPr algn="ctr">
            <a:buNone/>
          </a:pPr>
          <a:r>
            <a:rPr lang="en-US" sz="2000" b="0" i="0" dirty="0"/>
            <a:t>influenced her work:</a:t>
          </a:r>
          <a:endParaRPr lang="en-US" sz="2000" dirty="0"/>
        </a:p>
      </dgm:t>
    </dgm:pt>
    <dgm:pt modelId="{1AAFF065-8E2D-4945-A1E1-BF8F1CE127E9}" type="parTrans" cxnId="{C902C2F4-BAA9-4DC4-AF61-250868058403}">
      <dgm:prSet/>
      <dgm:spPr/>
      <dgm:t>
        <a:bodyPr/>
        <a:lstStyle/>
        <a:p>
          <a:endParaRPr lang="en-US"/>
        </a:p>
      </dgm:t>
    </dgm:pt>
    <dgm:pt modelId="{61144A7E-CD3E-4B1E-93D1-17F674564BBF}" type="sibTrans" cxnId="{C902C2F4-BAA9-4DC4-AF61-250868058403}">
      <dgm:prSet/>
      <dgm:spPr/>
      <dgm:t>
        <a:bodyPr/>
        <a:lstStyle/>
        <a:p>
          <a:endParaRPr lang="en-US"/>
        </a:p>
      </dgm:t>
    </dgm:pt>
    <dgm:pt modelId="{825D7FDA-571B-43BC-B233-515AA061235D}">
      <dgm:prSet custT="1"/>
      <dgm:spPr/>
      <dgm:t>
        <a:bodyPr/>
        <a:lstStyle/>
        <a:p>
          <a:pPr algn="ctr">
            <a:buFont typeface="Wingdings" panose="05000000000000000000" pitchFamily="2" charset="2"/>
            <a:buChar char="v"/>
          </a:pPr>
          <a:r>
            <a:rPr lang="en-US" sz="1600" dirty="0"/>
            <a:t> R</a:t>
          </a:r>
          <a:r>
            <a:rPr lang="en-US" sz="1600" b="0" i="0" dirty="0"/>
            <a:t>ogers’ Theory of Unitary Human Beings. It was stimulated by concern for those for whom the absence of disease or disability is not possible. </a:t>
          </a:r>
          <a:endParaRPr lang="en-US" sz="1600" dirty="0"/>
        </a:p>
      </dgm:t>
    </dgm:pt>
    <dgm:pt modelId="{361B0B6B-3593-4AB7-9B48-F90907EE741F}" type="parTrans" cxnId="{04A0B3B2-7A3A-4647-8A5F-2FE27E881126}">
      <dgm:prSet/>
      <dgm:spPr/>
      <dgm:t>
        <a:bodyPr/>
        <a:lstStyle/>
        <a:p>
          <a:endParaRPr lang="en-US"/>
        </a:p>
      </dgm:t>
    </dgm:pt>
    <dgm:pt modelId="{3A3AF74F-6A1D-4F87-BA89-D33F457DC976}" type="sibTrans" cxnId="{04A0B3B2-7A3A-4647-8A5F-2FE27E881126}">
      <dgm:prSet/>
      <dgm:spPr/>
      <dgm:t>
        <a:bodyPr/>
        <a:lstStyle/>
        <a:p>
          <a:endParaRPr lang="en-US"/>
        </a:p>
      </dgm:t>
    </dgm:pt>
    <dgm:pt modelId="{C9140A9D-F922-4293-BB0F-C3218273D19A}">
      <dgm:prSet custT="1"/>
      <dgm:spPr/>
      <dgm:t>
        <a:bodyPr/>
        <a:lstStyle/>
        <a:p>
          <a:pPr algn="ctr">
            <a:buFont typeface="Wingdings" panose="05000000000000000000" pitchFamily="2" charset="2"/>
            <a:buChar char="v"/>
          </a:pPr>
          <a:r>
            <a:rPr lang="en-US" sz="1600" b="0" i="0" dirty="0"/>
            <a:t> Bentov’s concept of the evolution of consciousness, </a:t>
          </a:r>
          <a:endParaRPr lang="en-US" sz="1600" dirty="0"/>
        </a:p>
      </dgm:t>
    </dgm:pt>
    <dgm:pt modelId="{0F9A77A9-F088-4A37-8696-FDA031D3480B}" type="parTrans" cxnId="{75F766D5-3135-4D94-B032-326E4E1150FF}">
      <dgm:prSet/>
      <dgm:spPr/>
      <dgm:t>
        <a:bodyPr/>
        <a:lstStyle/>
        <a:p>
          <a:endParaRPr lang="en-US"/>
        </a:p>
      </dgm:t>
    </dgm:pt>
    <dgm:pt modelId="{9D24E52A-5061-445C-B5CB-57AFCBEFD939}" type="sibTrans" cxnId="{75F766D5-3135-4D94-B032-326E4E1150FF}">
      <dgm:prSet/>
      <dgm:spPr/>
      <dgm:t>
        <a:bodyPr/>
        <a:lstStyle/>
        <a:p>
          <a:endParaRPr lang="en-US"/>
        </a:p>
      </dgm:t>
    </dgm:pt>
    <dgm:pt modelId="{F90364E5-6B32-4320-9516-5C9C7D62BD30}">
      <dgm:prSet custT="1"/>
      <dgm:spPr/>
      <dgm:t>
        <a:bodyPr/>
        <a:lstStyle/>
        <a:p>
          <a:pPr algn="ctr">
            <a:buFont typeface="Wingdings" panose="05000000000000000000" pitchFamily="2" charset="2"/>
            <a:buChar char="v"/>
          </a:pPr>
          <a:r>
            <a:rPr lang="en-US" sz="1600" b="0" i="0" dirty="0"/>
            <a:t> Young’s Theory of Process</a:t>
          </a:r>
          <a:endParaRPr lang="en-US" sz="1600" dirty="0"/>
        </a:p>
      </dgm:t>
    </dgm:pt>
    <dgm:pt modelId="{52B7631F-9675-4C9E-83E5-CA607D48EFF3}" type="parTrans" cxnId="{285CC951-E518-4259-A990-8FEE1A913616}">
      <dgm:prSet/>
      <dgm:spPr/>
      <dgm:t>
        <a:bodyPr/>
        <a:lstStyle/>
        <a:p>
          <a:endParaRPr lang="en-US"/>
        </a:p>
      </dgm:t>
    </dgm:pt>
    <dgm:pt modelId="{D54FBCB8-A2AB-4EAC-8CF7-D0A685F77C5A}" type="sibTrans" cxnId="{285CC951-E518-4259-A990-8FEE1A913616}">
      <dgm:prSet/>
      <dgm:spPr/>
      <dgm:t>
        <a:bodyPr/>
        <a:lstStyle/>
        <a:p>
          <a:endParaRPr lang="en-US"/>
        </a:p>
      </dgm:t>
    </dgm:pt>
    <dgm:pt modelId="{99955F68-C000-4C63-ACB9-CE2CBCCFA585}">
      <dgm:prSet custT="1"/>
      <dgm:spPr/>
      <dgm:t>
        <a:bodyPr/>
        <a:lstStyle/>
        <a:p>
          <a:pPr algn="ctr">
            <a:buFont typeface="Wingdings" panose="05000000000000000000" pitchFamily="2" charset="2"/>
            <a:buChar char="v"/>
          </a:pPr>
          <a:r>
            <a:rPr lang="en-US" sz="1600" b="0" i="0" dirty="0"/>
            <a:t> Bohm’s Theory of Implicate</a:t>
          </a:r>
          <a:endParaRPr lang="en-US" sz="1600" dirty="0"/>
        </a:p>
      </dgm:t>
    </dgm:pt>
    <dgm:pt modelId="{9C2ADEB0-84E1-436D-915D-7C3254AB6DF2}" type="parTrans" cxnId="{0FC9884D-BD9A-4FFE-A0C0-E89E8D662176}">
      <dgm:prSet/>
      <dgm:spPr/>
      <dgm:t>
        <a:bodyPr/>
        <a:lstStyle/>
        <a:p>
          <a:endParaRPr lang="en-US"/>
        </a:p>
      </dgm:t>
    </dgm:pt>
    <dgm:pt modelId="{53C4BC4A-AD8D-4F54-938B-F175A85BC10C}" type="sibTrans" cxnId="{0FC9884D-BD9A-4FFE-A0C0-E89E8D662176}">
      <dgm:prSet/>
      <dgm:spPr/>
      <dgm:t>
        <a:bodyPr/>
        <a:lstStyle/>
        <a:p>
          <a:endParaRPr lang="en-US"/>
        </a:p>
      </dgm:t>
    </dgm:pt>
    <dgm:pt modelId="{45E6CD34-BD11-4D9A-B86D-856CB1378C80}">
      <dgm:prSet custT="1"/>
      <dgm:spPr/>
      <dgm:t>
        <a:bodyPr/>
        <a:lstStyle/>
        <a:p>
          <a:pPr algn="ctr"/>
          <a:r>
            <a:rPr lang="en-US" sz="1600" b="0" i="0" dirty="0"/>
            <a:t>This grand theory of nursing claims that every person in every situation, regardless of how disordered and hopeless it may seem, is part of the universal process of expanding consciousness, which is a process of becoming more of oneself, finding greater meaning in life, and of reaching new dimensions of connectedness with other people and the world.</a:t>
          </a:r>
          <a:endParaRPr lang="en-US" sz="1600" dirty="0"/>
        </a:p>
      </dgm:t>
    </dgm:pt>
    <dgm:pt modelId="{97F79A6C-0181-4581-8D1F-ECE345230F77}" type="parTrans" cxnId="{F4E629E9-7364-49AB-AA99-8EC2DBEED687}">
      <dgm:prSet/>
      <dgm:spPr/>
      <dgm:t>
        <a:bodyPr/>
        <a:lstStyle/>
        <a:p>
          <a:endParaRPr lang="en-US"/>
        </a:p>
      </dgm:t>
    </dgm:pt>
    <dgm:pt modelId="{BF2DA4EF-CAF6-412B-9B23-C35FA8B8B92D}" type="sibTrans" cxnId="{F4E629E9-7364-49AB-AA99-8EC2DBEED687}">
      <dgm:prSet/>
      <dgm:spPr/>
      <dgm:t>
        <a:bodyPr/>
        <a:lstStyle/>
        <a:p>
          <a:endParaRPr lang="en-US"/>
        </a:p>
      </dgm:t>
    </dgm:pt>
    <dgm:pt modelId="{79D89C5C-A49A-4638-8F34-0802394EC5B3}" type="pres">
      <dgm:prSet presAssocID="{6EB0D090-9FF3-4A25-AF98-99E4D59BDB19}" presName="Name0" presStyleCnt="0">
        <dgm:presLayoutVars>
          <dgm:dir/>
          <dgm:resizeHandles val="exact"/>
        </dgm:presLayoutVars>
      </dgm:prSet>
      <dgm:spPr/>
    </dgm:pt>
    <dgm:pt modelId="{7AA129CF-FC35-4AFB-96E8-6FFE4ED7225E}" type="pres">
      <dgm:prSet presAssocID="{D1235C7F-4B98-4F6D-ACFD-74CA83FA1553}" presName="Name5" presStyleLbl="vennNode1" presStyleIdx="0" presStyleCnt="3">
        <dgm:presLayoutVars>
          <dgm:bulletEnabled val="1"/>
        </dgm:presLayoutVars>
      </dgm:prSet>
      <dgm:spPr/>
    </dgm:pt>
    <dgm:pt modelId="{9FA31D13-3484-47B8-876A-0D498F8338D0}" type="pres">
      <dgm:prSet presAssocID="{585B82DD-AF50-4761-A0B0-A2E33D082178}" presName="space" presStyleCnt="0"/>
      <dgm:spPr/>
    </dgm:pt>
    <dgm:pt modelId="{1BA20067-8AEE-4552-AA0F-E445CAE84DFA}" type="pres">
      <dgm:prSet presAssocID="{CD0758EA-89CB-40C6-BD94-4FF9C4CC4F3B}" presName="Name5" presStyleLbl="vennNode1" presStyleIdx="1" presStyleCnt="3">
        <dgm:presLayoutVars>
          <dgm:bulletEnabled val="1"/>
        </dgm:presLayoutVars>
      </dgm:prSet>
      <dgm:spPr/>
    </dgm:pt>
    <dgm:pt modelId="{E7A63C2B-908F-4742-A1E0-37655E287628}" type="pres">
      <dgm:prSet presAssocID="{61144A7E-CD3E-4B1E-93D1-17F674564BBF}" presName="space" presStyleCnt="0"/>
      <dgm:spPr/>
    </dgm:pt>
    <dgm:pt modelId="{C6DD771E-3955-49F4-BC1A-77CFE014BEBB}" type="pres">
      <dgm:prSet presAssocID="{45E6CD34-BD11-4D9A-B86D-856CB1378C80}" presName="Name5" presStyleLbl="vennNode1" presStyleIdx="2" presStyleCnt="3">
        <dgm:presLayoutVars>
          <dgm:bulletEnabled val="1"/>
        </dgm:presLayoutVars>
      </dgm:prSet>
      <dgm:spPr/>
    </dgm:pt>
  </dgm:ptLst>
  <dgm:cxnLst>
    <dgm:cxn modelId="{1A01BE00-983E-4672-A1DD-E921CB596AAE}" type="presOf" srcId="{6EB0D090-9FF3-4A25-AF98-99E4D59BDB19}" destId="{79D89C5C-A49A-4638-8F34-0802394EC5B3}" srcOrd="0" destOrd="0" presId="urn:microsoft.com/office/officeart/2005/8/layout/venn3"/>
    <dgm:cxn modelId="{69BA5A3D-8ECD-4377-8658-8FFD6B57DEEB}" srcId="{6EB0D090-9FF3-4A25-AF98-99E4D59BDB19}" destId="{D1235C7F-4B98-4F6D-ACFD-74CA83FA1553}" srcOrd="0" destOrd="0" parTransId="{0D61285B-4610-4A36-8482-0CCF91F69051}" sibTransId="{585B82DD-AF50-4761-A0B0-A2E33D082178}"/>
    <dgm:cxn modelId="{9FF9785D-3B0B-41F5-AB41-A5908656CC21}" type="presOf" srcId="{825D7FDA-571B-43BC-B233-515AA061235D}" destId="{1BA20067-8AEE-4552-AA0F-E445CAE84DFA}" srcOrd="0" destOrd="1" presId="urn:microsoft.com/office/officeart/2005/8/layout/venn3"/>
    <dgm:cxn modelId="{F60DB25E-556A-4E69-9EA1-B1A1E376F834}" type="presOf" srcId="{C9140A9D-F922-4293-BB0F-C3218273D19A}" destId="{1BA20067-8AEE-4552-AA0F-E445CAE84DFA}" srcOrd="0" destOrd="2" presId="urn:microsoft.com/office/officeart/2005/8/layout/venn3"/>
    <dgm:cxn modelId="{0FC9884D-BD9A-4FFE-A0C0-E89E8D662176}" srcId="{CD0758EA-89CB-40C6-BD94-4FF9C4CC4F3B}" destId="{99955F68-C000-4C63-ACB9-CE2CBCCFA585}" srcOrd="3" destOrd="0" parTransId="{9C2ADEB0-84E1-436D-915D-7C3254AB6DF2}" sibTransId="{53C4BC4A-AD8D-4F54-938B-F175A85BC10C}"/>
    <dgm:cxn modelId="{285CC951-E518-4259-A990-8FEE1A913616}" srcId="{CD0758EA-89CB-40C6-BD94-4FF9C4CC4F3B}" destId="{F90364E5-6B32-4320-9516-5C9C7D62BD30}" srcOrd="2" destOrd="0" parTransId="{52B7631F-9675-4C9E-83E5-CA607D48EFF3}" sibTransId="{D54FBCB8-A2AB-4EAC-8CF7-D0A685F77C5A}"/>
    <dgm:cxn modelId="{FEBA398C-F13A-4D53-ABA7-8704A64EFD25}" type="presOf" srcId="{45E6CD34-BD11-4D9A-B86D-856CB1378C80}" destId="{C6DD771E-3955-49F4-BC1A-77CFE014BEBB}" srcOrd="0" destOrd="0" presId="urn:microsoft.com/office/officeart/2005/8/layout/venn3"/>
    <dgm:cxn modelId="{E5BAA78F-ED8D-4EA7-A815-01A442CE964A}" type="presOf" srcId="{D1235C7F-4B98-4F6D-ACFD-74CA83FA1553}" destId="{7AA129CF-FC35-4AFB-96E8-6FFE4ED7225E}" srcOrd="0" destOrd="0" presId="urn:microsoft.com/office/officeart/2005/8/layout/venn3"/>
    <dgm:cxn modelId="{04A0B3B2-7A3A-4647-8A5F-2FE27E881126}" srcId="{CD0758EA-89CB-40C6-BD94-4FF9C4CC4F3B}" destId="{825D7FDA-571B-43BC-B233-515AA061235D}" srcOrd="0" destOrd="0" parTransId="{361B0B6B-3593-4AB7-9B48-F90907EE741F}" sibTransId="{3A3AF74F-6A1D-4F87-BA89-D33F457DC976}"/>
    <dgm:cxn modelId="{38B5B4BE-7202-4E17-9420-E3501DD08E52}" type="presOf" srcId="{99955F68-C000-4C63-ACB9-CE2CBCCFA585}" destId="{1BA20067-8AEE-4552-AA0F-E445CAE84DFA}" srcOrd="0" destOrd="4" presId="urn:microsoft.com/office/officeart/2005/8/layout/venn3"/>
    <dgm:cxn modelId="{75F766D5-3135-4D94-B032-326E4E1150FF}" srcId="{CD0758EA-89CB-40C6-BD94-4FF9C4CC4F3B}" destId="{C9140A9D-F922-4293-BB0F-C3218273D19A}" srcOrd="1" destOrd="0" parTransId="{0F9A77A9-F088-4A37-8696-FDA031D3480B}" sibTransId="{9D24E52A-5061-445C-B5CB-57AFCBEFD939}"/>
    <dgm:cxn modelId="{627196DC-CA00-45A1-966E-2AC047F6EF9B}" type="presOf" srcId="{CD0758EA-89CB-40C6-BD94-4FF9C4CC4F3B}" destId="{1BA20067-8AEE-4552-AA0F-E445CAE84DFA}" srcOrd="0" destOrd="0" presId="urn:microsoft.com/office/officeart/2005/8/layout/venn3"/>
    <dgm:cxn modelId="{D3CD4ADE-8710-41A3-A17C-C2C32F635450}" type="presOf" srcId="{F90364E5-6B32-4320-9516-5C9C7D62BD30}" destId="{1BA20067-8AEE-4552-AA0F-E445CAE84DFA}" srcOrd="0" destOrd="3" presId="urn:microsoft.com/office/officeart/2005/8/layout/venn3"/>
    <dgm:cxn modelId="{F4E629E9-7364-49AB-AA99-8EC2DBEED687}" srcId="{6EB0D090-9FF3-4A25-AF98-99E4D59BDB19}" destId="{45E6CD34-BD11-4D9A-B86D-856CB1378C80}" srcOrd="2" destOrd="0" parTransId="{97F79A6C-0181-4581-8D1F-ECE345230F77}" sibTransId="{BF2DA4EF-CAF6-412B-9B23-C35FA8B8B92D}"/>
    <dgm:cxn modelId="{C902C2F4-BAA9-4DC4-AF61-250868058403}" srcId="{6EB0D090-9FF3-4A25-AF98-99E4D59BDB19}" destId="{CD0758EA-89CB-40C6-BD94-4FF9C4CC4F3B}" srcOrd="1" destOrd="0" parTransId="{1AAFF065-8E2D-4945-A1E1-BF8F1CE127E9}" sibTransId="{61144A7E-CD3E-4B1E-93D1-17F674564BBF}"/>
    <dgm:cxn modelId="{EB57DA33-0388-47D9-AD67-0F886CFFCF6D}" type="presParOf" srcId="{79D89C5C-A49A-4638-8F34-0802394EC5B3}" destId="{7AA129CF-FC35-4AFB-96E8-6FFE4ED7225E}" srcOrd="0" destOrd="0" presId="urn:microsoft.com/office/officeart/2005/8/layout/venn3"/>
    <dgm:cxn modelId="{54BA9D18-8760-438C-BA31-C99D89B12248}" type="presParOf" srcId="{79D89C5C-A49A-4638-8F34-0802394EC5B3}" destId="{9FA31D13-3484-47B8-876A-0D498F8338D0}" srcOrd="1" destOrd="0" presId="urn:microsoft.com/office/officeart/2005/8/layout/venn3"/>
    <dgm:cxn modelId="{9DE7F555-A5CD-426F-9476-8FEB633FC0C9}" type="presParOf" srcId="{79D89C5C-A49A-4638-8F34-0802394EC5B3}" destId="{1BA20067-8AEE-4552-AA0F-E445CAE84DFA}" srcOrd="2" destOrd="0" presId="urn:microsoft.com/office/officeart/2005/8/layout/venn3"/>
    <dgm:cxn modelId="{90BE375B-4848-45C3-8CAA-45509039489E}" type="presParOf" srcId="{79D89C5C-A49A-4638-8F34-0802394EC5B3}" destId="{E7A63C2B-908F-4742-A1E0-37655E287628}" srcOrd="3" destOrd="0" presId="urn:microsoft.com/office/officeart/2005/8/layout/venn3"/>
    <dgm:cxn modelId="{4F239C21-747C-48FE-BDB1-8B725DCCA721}" type="presParOf" srcId="{79D89C5C-A49A-4638-8F34-0802394EC5B3}" destId="{C6DD771E-3955-49F4-BC1A-77CFE014BEBB}" srcOrd="4"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FB8F8C-485E-441D-A328-D36DDB1A8EC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C3771DFC-A473-43B2-BBEF-8FA1E9D2D150}">
      <dgm:prSet custT="1"/>
      <dgm:spPr/>
      <dgm:t>
        <a:bodyPr/>
        <a:lstStyle/>
        <a:p>
          <a:r>
            <a:rPr lang="en-US" sz="2000" b="1" dirty="0"/>
            <a:t>Health</a:t>
          </a:r>
          <a:endParaRPr lang="en-US" sz="2000" dirty="0"/>
        </a:p>
      </dgm:t>
    </dgm:pt>
    <dgm:pt modelId="{9276B50F-C8BF-406E-97E6-51ECF36AE03B}" type="parTrans" cxnId="{92957BDF-BB95-446C-BB6D-0E17DA308ECD}">
      <dgm:prSet/>
      <dgm:spPr/>
      <dgm:t>
        <a:bodyPr/>
        <a:lstStyle/>
        <a:p>
          <a:endParaRPr lang="en-US"/>
        </a:p>
      </dgm:t>
    </dgm:pt>
    <dgm:pt modelId="{42DEDA14-49DF-4BCB-9E5D-1D2A3B536B20}" type="sibTrans" cxnId="{92957BDF-BB95-446C-BB6D-0E17DA308ECD}">
      <dgm:prSet/>
      <dgm:spPr/>
      <dgm:t>
        <a:bodyPr/>
        <a:lstStyle/>
        <a:p>
          <a:endParaRPr lang="en-US"/>
        </a:p>
      </dgm:t>
    </dgm:pt>
    <dgm:pt modelId="{3F1EE89A-B305-4F64-9B46-46A8585A2947}">
      <dgm:prSet custT="1"/>
      <dgm:spPr/>
      <dgm:t>
        <a:bodyPr/>
        <a:lstStyle/>
        <a:p>
          <a:r>
            <a:rPr lang="en-US" sz="1600" dirty="0"/>
            <a:t>“Health and illness are synthesized as health - the fusion on one state of being (disease) with its opposite (non-disease) results in what can be regarded as health”.</a:t>
          </a:r>
        </a:p>
      </dgm:t>
    </dgm:pt>
    <dgm:pt modelId="{1A5C005A-9CB9-4083-8476-8B1968371E42}" type="parTrans" cxnId="{C5F1C35B-8CBC-4498-B165-AFA4D8EFD2B7}">
      <dgm:prSet/>
      <dgm:spPr/>
      <dgm:t>
        <a:bodyPr/>
        <a:lstStyle/>
        <a:p>
          <a:endParaRPr lang="en-US"/>
        </a:p>
      </dgm:t>
    </dgm:pt>
    <dgm:pt modelId="{BA8BFC6E-DB92-4855-AFDC-3E3C7105DB77}" type="sibTrans" cxnId="{C5F1C35B-8CBC-4498-B165-AFA4D8EFD2B7}">
      <dgm:prSet/>
      <dgm:spPr/>
      <dgm:t>
        <a:bodyPr/>
        <a:lstStyle/>
        <a:p>
          <a:endParaRPr lang="en-US"/>
        </a:p>
      </dgm:t>
    </dgm:pt>
    <dgm:pt modelId="{749E1627-0B41-44B1-81BE-48DBBE844F27}">
      <dgm:prSet custT="1"/>
      <dgm:spPr/>
      <dgm:t>
        <a:bodyPr/>
        <a:lstStyle/>
        <a:p>
          <a:r>
            <a:rPr lang="en-US" sz="2000" b="1" dirty="0"/>
            <a:t>Nursing</a:t>
          </a:r>
          <a:endParaRPr lang="en-US" sz="2000" dirty="0"/>
        </a:p>
      </dgm:t>
    </dgm:pt>
    <dgm:pt modelId="{DDC94A15-EF1C-40A2-921D-D66BEC52A1C8}" type="parTrans" cxnId="{7838540A-CFE5-4650-B3DA-32A824F5C45E}">
      <dgm:prSet/>
      <dgm:spPr/>
      <dgm:t>
        <a:bodyPr/>
        <a:lstStyle/>
        <a:p>
          <a:endParaRPr lang="en-US"/>
        </a:p>
      </dgm:t>
    </dgm:pt>
    <dgm:pt modelId="{4E6E77F2-749E-4A29-8229-8122F5B1F3AB}" type="sibTrans" cxnId="{7838540A-CFE5-4650-B3DA-32A824F5C45E}">
      <dgm:prSet/>
      <dgm:spPr/>
      <dgm:t>
        <a:bodyPr/>
        <a:lstStyle/>
        <a:p>
          <a:endParaRPr lang="en-US"/>
        </a:p>
      </dgm:t>
    </dgm:pt>
    <dgm:pt modelId="{516348E8-36FA-4FE9-925E-D2F6FB5D0D7D}">
      <dgm:prSet custT="1"/>
      <dgm:spPr/>
      <dgm:t>
        <a:bodyPr/>
        <a:lstStyle/>
        <a:p>
          <a:r>
            <a:rPr lang="en-US" sz="1600" dirty="0"/>
            <a:t>Nursing is “caring in the human health experience”.</a:t>
          </a:r>
        </a:p>
      </dgm:t>
    </dgm:pt>
    <dgm:pt modelId="{4CECBA10-BBD9-45AC-BE80-E45BFFCE856A}" type="parTrans" cxnId="{E4A62252-CB77-4428-8C50-6AA92CEB7287}">
      <dgm:prSet/>
      <dgm:spPr/>
      <dgm:t>
        <a:bodyPr/>
        <a:lstStyle/>
        <a:p>
          <a:endParaRPr lang="en-US"/>
        </a:p>
      </dgm:t>
    </dgm:pt>
    <dgm:pt modelId="{14A4ACB7-0501-4472-A64F-D3339C04B8D1}" type="sibTrans" cxnId="{E4A62252-CB77-4428-8C50-6AA92CEB7287}">
      <dgm:prSet/>
      <dgm:spPr/>
      <dgm:t>
        <a:bodyPr/>
        <a:lstStyle/>
        <a:p>
          <a:endParaRPr lang="en-US"/>
        </a:p>
      </dgm:t>
    </dgm:pt>
    <dgm:pt modelId="{F27ABE1F-6409-437C-A8EB-FA8E42B856E2}">
      <dgm:prSet custT="1"/>
      <dgm:spPr/>
      <dgm:t>
        <a:bodyPr/>
        <a:lstStyle/>
        <a:p>
          <a:r>
            <a:rPr lang="en-US" sz="1600" dirty="0"/>
            <a:t>Nursing is seen as a partnership between the nurse and client, in which both grow, in the “sense of higher levels of consciousness”</a:t>
          </a:r>
        </a:p>
      </dgm:t>
    </dgm:pt>
    <dgm:pt modelId="{457CD320-21E9-4F8D-8533-C4F0019AE823}" type="parTrans" cxnId="{9F918ABE-1CCA-44B4-A239-4B6EB048F068}">
      <dgm:prSet/>
      <dgm:spPr/>
      <dgm:t>
        <a:bodyPr/>
        <a:lstStyle/>
        <a:p>
          <a:endParaRPr lang="en-US"/>
        </a:p>
      </dgm:t>
    </dgm:pt>
    <dgm:pt modelId="{6ECD6E02-87C0-4185-AC22-653541FB2027}" type="sibTrans" cxnId="{9F918ABE-1CCA-44B4-A239-4B6EB048F068}">
      <dgm:prSet/>
      <dgm:spPr/>
      <dgm:t>
        <a:bodyPr/>
        <a:lstStyle/>
        <a:p>
          <a:endParaRPr lang="en-US"/>
        </a:p>
      </dgm:t>
    </dgm:pt>
    <dgm:pt modelId="{2D3A71D2-4A4B-482B-81D9-CB68C3BC9E7A}">
      <dgm:prSet custT="1"/>
      <dgm:spPr/>
      <dgm:t>
        <a:bodyPr/>
        <a:lstStyle/>
        <a:p>
          <a:r>
            <a:rPr lang="en-US" sz="1600" b="1" dirty="0"/>
            <a:t>Human</a:t>
          </a:r>
          <a:endParaRPr lang="en-US" sz="1600" dirty="0"/>
        </a:p>
      </dgm:t>
    </dgm:pt>
    <dgm:pt modelId="{7BEBFDC2-6D35-4F34-8417-F972380E0B10}" type="parTrans" cxnId="{AC57F55C-C42D-437C-983F-4837A33A052B}">
      <dgm:prSet/>
      <dgm:spPr/>
      <dgm:t>
        <a:bodyPr/>
        <a:lstStyle/>
        <a:p>
          <a:endParaRPr lang="en-US"/>
        </a:p>
      </dgm:t>
    </dgm:pt>
    <dgm:pt modelId="{A85BB2D5-4E56-4568-A168-9192D6E470D3}" type="sibTrans" cxnId="{AC57F55C-C42D-437C-983F-4837A33A052B}">
      <dgm:prSet/>
      <dgm:spPr/>
      <dgm:t>
        <a:bodyPr/>
        <a:lstStyle/>
        <a:p>
          <a:endParaRPr lang="en-US"/>
        </a:p>
      </dgm:t>
    </dgm:pt>
    <dgm:pt modelId="{CBB788EB-1E77-42F7-AEDB-7150661F02D0}">
      <dgm:prSet custT="1"/>
      <dgm:spPr/>
      <dgm:t>
        <a:bodyPr/>
        <a:lstStyle/>
        <a:p>
          <a:r>
            <a:rPr lang="en-US" sz="1400" dirty="0"/>
            <a:t>“The human is unitary, that is, it cannot be divided into parts, and is inseparable from the larger unitary field”</a:t>
          </a:r>
        </a:p>
      </dgm:t>
    </dgm:pt>
    <dgm:pt modelId="{E15BCAF6-4D4B-4A7F-A19A-DB88A3DCA8E8}" type="parTrans" cxnId="{A6EB434D-1784-4D63-9639-4FE945EEF4F3}">
      <dgm:prSet/>
      <dgm:spPr/>
      <dgm:t>
        <a:bodyPr/>
        <a:lstStyle/>
        <a:p>
          <a:endParaRPr lang="en-US"/>
        </a:p>
      </dgm:t>
    </dgm:pt>
    <dgm:pt modelId="{61CF6E8B-070E-4D9F-A1C8-2B1321F63B6F}" type="sibTrans" cxnId="{A6EB434D-1784-4D63-9639-4FE945EEF4F3}">
      <dgm:prSet/>
      <dgm:spPr/>
      <dgm:t>
        <a:bodyPr/>
        <a:lstStyle/>
        <a:p>
          <a:endParaRPr lang="en-US"/>
        </a:p>
      </dgm:t>
    </dgm:pt>
    <dgm:pt modelId="{F988AFE8-464C-4D87-AB0E-9E0388BAB969}">
      <dgm:prSet custT="1"/>
      <dgm:spPr/>
      <dgm:t>
        <a:bodyPr/>
        <a:lstStyle/>
        <a:p>
          <a:r>
            <a:rPr lang="en-US" sz="1400" dirty="0"/>
            <a:t>“Persons as individuals, and human beings as a species are identified by their patterns of consciousness.”</a:t>
          </a:r>
        </a:p>
      </dgm:t>
    </dgm:pt>
    <dgm:pt modelId="{DF125417-4DFC-4FE9-A28D-60E773742C1F}" type="parTrans" cxnId="{F9127CDB-80F0-40DC-99DB-F380D9D60EC2}">
      <dgm:prSet/>
      <dgm:spPr/>
      <dgm:t>
        <a:bodyPr/>
        <a:lstStyle/>
        <a:p>
          <a:endParaRPr lang="en-US"/>
        </a:p>
      </dgm:t>
    </dgm:pt>
    <dgm:pt modelId="{C52FDC95-21AF-49B8-83C0-666414F6B98E}" type="sibTrans" cxnId="{F9127CDB-80F0-40DC-99DB-F380D9D60EC2}">
      <dgm:prSet/>
      <dgm:spPr/>
      <dgm:t>
        <a:bodyPr/>
        <a:lstStyle/>
        <a:p>
          <a:endParaRPr lang="en-US"/>
        </a:p>
      </dgm:t>
    </dgm:pt>
    <dgm:pt modelId="{AA0FFA9D-CC10-41E3-B2F3-0D38103AAEBE}">
      <dgm:prSet custT="1"/>
      <dgm:spPr/>
      <dgm:t>
        <a:bodyPr/>
        <a:lstStyle/>
        <a:p>
          <a:r>
            <a:rPr lang="en-US" sz="1400" dirty="0"/>
            <a:t>“The person does not possess consciousness-the person is consciousness”.</a:t>
          </a:r>
        </a:p>
      </dgm:t>
    </dgm:pt>
    <dgm:pt modelId="{70D52EE7-5245-4D3B-A961-32CD048F1918}" type="parTrans" cxnId="{83106FEB-3E17-4009-B66C-629104FC75C0}">
      <dgm:prSet/>
      <dgm:spPr/>
      <dgm:t>
        <a:bodyPr/>
        <a:lstStyle/>
        <a:p>
          <a:endParaRPr lang="en-US"/>
        </a:p>
      </dgm:t>
    </dgm:pt>
    <dgm:pt modelId="{CDF9D861-ACD3-4FAB-91F3-9CA37756E129}" type="sibTrans" cxnId="{83106FEB-3E17-4009-B66C-629104FC75C0}">
      <dgm:prSet/>
      <dgm:spPr/>
      <dgm:t>
        <a:bodyPr/>
        <a:lstStyle/>
        <a:p>
          <a:endParaRPr lang="en-US"/>
        </a:p>
      </dgm:t>
    </dgm:pt>
    <dgm:pt modelId="{3B48F98B-29A8-4D7D-9EA9-DA47272973D9}">
      <dgm:prSet custT="1"/>
      <dgm:spPr/>
      <dgm:t>
        <a:bodyPr/>
        <a:lstStyle/>
        <a:p>
          <a:r>
            <a:rPr lang="en-US" sz="1400" dirty="0"/>
            <a:t>Persons are  “centers of consciousness” within an overall pattern of expanding consciousness” </a:t>
          </a:r>
        </a:p>
      </dgm:t>
    </dgm:pt>
    <dgm:pt modelId="{2391EC8E-07E0-4EEA-A6ED-ABC2CB33B8F4}" type="parTrans" cxnId="{9DCC4E5B-B3EB-47F7-9EDA-6F8C596C8E0B}">
      <dgm:prSet/>
      <dgm:spPr/>
      <dgm:t>
        <a:bodyPr/>
        <a:lstStyle/>
        <a:p>
          <a:endParaRPr lang="en-US"/>
        </a:p>
      </dgm:t>
    </dgm:pt>
    <dgm:pt modelId="{27F9B468-CBCB-41A4-AB67-52948B8FDBB6}" type="sibTrans" cxnId="{9DCC4E5B-B3EB-47F7-9EDA-6F8C596C8E0B}">
      <dgm:prSet/>
      <dgm:spPr/>
      <dgm:t>
        <a:bodyPr/>
        <a:lstStyle/>
        <a:p>
          <a:endParaRPr lang="en-US"/>
        </a:p>
      </dgm:t>
    </dgm:pt>
    <dgm:pt modelId="{343CB993-72DD-428C-996C-2BC981584E86}">
      <dgm:prSet custT="1"/>
      <dgm:spPr/>
      <dgm:t>
        <a:bodyPr/>
        <a:lstStyle/>
        <a:p>
          <a:r>
            <a:rPr lang="en-US" sz="2000" b="1" dirty="0"/>
            <a:t>Environment</a:t>
          </a:r>
          <a:endParaRPr lang="en-US" sz="2000" dirty="0"/>
        </a:p>
      </dgm:t>
    </dgm:pt>
    <dgm:pt modelId="{EA769314-72B2-4AFE-BB14-5D61AB6564B1}" type="parTrans" cxnId="{35CD1668-B157-4151-8804-C2FF2B42D4FA}">
      <dgm:prSet/>
      <dgm:spPr/>
      <dgm:t>
        <a:bodyPr/>
        <a:lstStyle/>
        <a:p>
          <a:endParaRPr lang="en-US"/>
        </a:p>
      </dgm:t>
    </dgm:pt>
    <dgm:pt modelId="{5E7C5794-B511-414D-8505-3DAE63BD102A}" type="sibTrans" cxnId="{35CD1668-B157-4151-8804-C2FF2B42D4FA}">
      <dgm:prSet/>
      <dgm:spPr/>
      <dgm:t>
        <a:bodyPr/>
        <a:lstStyle/>
        <a:p>
          <a:endParaRPr lang="en-US"/>
        </a:p>
      </dgm:t>
    </dgm:pt>
    <dgm:pt modelId="{F0065C65-06CA-4C06-A71F-0D80EE653AAC}">
      <dgm:prSet custT="1"/>
      <dgm:spPr/>
      <dgm:t>
        <a:bodyPr/>
        <a:lstStyle/>
        <a:p>
          <a:r>
            <a:rPr lang="en-US" sz="1600" dirty="0"/>
            <a:t>Environment is described as a “universe of open systems”</a:t>
          </a:r>
        </a:p>
      </dgm:t>
    </dgm:pt>
    <dgm:pt modelId="{CFA84A55-AD7D-4FF9-90DA-498E77B72D7F}" type="parTrans" cxnId="{097CCB10-BEFB-4FFD-8FC3-9C99B6C4FEF6}">
      <dgm:prSet/>
      <dgm:spPr/>
      <dgm:t>
        <a:bodyPr/>
        <a:lstStyle/>
        <a:p>
          <a:endParaRPr lang="en-US"/>
        </a:p>
      </dgm:t>
    </dgm:pt>
    <dgm:pt modelId="{5B9A1317-2781-4CB8-9E1D-1195A95F3598}" type="sibTrans" cxnId="{097CCB10-BEFB-4FFD-8FC3-9C99B6C4FEF6}">
      <dgm:prSet/>
      <dgm:spPr/>
      <dgm:t>
        <a:bodyPr/>
        <a:lstStyle/>
        <a:p>
          <a:endParaRPr lang="en-US"/>
        </a:p>
      </dgm:t>
    </dgm:pt>
    <dgm:pt modelId="{04C29932-E18E-4E7B-8B8E-81EBBCBA3829}" type="pres">
      <dgm:prSet presAssocID="{92FB8F8C-485E-441D-A328-D36DDB1A8EC3}" presName="Name0" presStyleCnt="0">
        <dgm:presLayoutVars>
          <dgm:dir/>
          <dgm:resizeHandles val="exact"/>
        </dgm:presLayoutVars>
      </dgm:prSet>
      <dgm:spPr/>
    </dgm:pt>
    <dgm:pt modelId="{5B70E3F7-7C4E-46C4-BCC0-108018D8E288}" type="pres">
      <dgm:prSet presAssocID="{C3771DFC-A473-43B2-BBEF-8FA1E9D2D150}" presName="compNode" presStyleCnt="0"/>
      <dgm:spPr/>
    </dgm:pt>
    <dgm:pt modelId="{0E0D24DC-4F7B-4D63-850C-573EAB5A1D9E}" type="pres">
      <dgm:prSet presAssocID="{C3771DFC-A473-43B2-BBEF-8FA1E9D2D150}" presName="pictRect" presStyleLbl="node1" presStyleIdx="0" presStyleCnt="4" custLinFactNeighborX="4304" custLinFactNeighborY="-38865"/>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dgm:spPr>
    </dgm:pt>
    <dgm:pt modelId="{5B19AB6C-A613-429A-B78F-627D54BE426D}" type="pres">
      <dgm:prSet presAssocID="{C3771DFC-A473-43B2-BBEF-8FA1E9D2D150}" presName="textRect" presStyleLbl="revTx" presStyleIdx="0" presStyleCnt="4" custScaleY="255673" custLinFactNeighborX="5740" custLinFactNeighborY="44893">
        <dgm:presLayoutVars>
          <dgm:bulletEnabled val="1"/>
        </dgm:presLayoutVars>
      </dgm:prSet>
      <dgm:spPr/>
    </dgm:pt>
    <dgm:pt modelId="{87DB2734-837B-4327-91A8-C39D45BD30B6}" type="pres">
      <dgm:prSet presAssocID="{42DEDA14-49DF-4BCB-9E5D-1D2A3B536B20}" presName="sibTrans" presStyleLbl="sibTrans2D1" presStyleIdx="0" presStyleCnt="0"/>
      <dgm:spPr/>
    </dgm:pt>
    <dgm:pt modelId="{D15C43F8-B914-49F8-94DC-9E587956350B}" type="pres">
      <dgm:prSet presAssocID="{749E1627-0B41-44B1-81BE-48DBBE844F27}" presName="compNode" presStyleCnt="0"/>
      <dgm:spPr/>
    </dgm:pt>
    <dgm:pt modelId="{C436BC07-50DD-48DF-887D-940368B20F96}" type="pres">
      <dgm:prSet presAssocID="{749E1627-0B41-44B1-81BE-48DBBE844F27}" presName="pictRect" presStyleLbl="node1" presStyleIdx="1" presStyleCnt="4" custLinFactNeighborX="3691" custLinFactNeighborY="-2747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dgm:spPr>
    </dgm:pt>
    <dgm:pt modelId="{357767A0-CB5E-4F14-A267-41797ECD2D59}" type="pres">
      <dgm:prSet presAssocID="{749E1627-0B41-44B1-81BE-48DBBE844F27}" presName="textRect" presStyleLbl="revTx" presStyleIdx="1" presStyleCnt="4" custScaleY="302226" custLinFactNeighborX="-1271" custLinFactNeighborY="62929">
        <dgm:presLayoutVars>
          <dgm:bulletEnabled val="1"/>
        </dgm:presLayoutVars>
      </dgm:prSet>
      <dgm:spPr/>
    </dgm:pt>
    <dgm:pt modelId="{90A50A66-369A-4641-A521-1824B8A803D7}" type="pres">
      <dgm:prSet presAssocID="{4E6E77F2-749E-4A29-8229-8122F5B1F3AB}" presName="sibTrans" presStyleLbl="sibTrans2D1" presStyleIdx="0" presStyleCnt="0"/>
      <dgm:spPr/>
    </dgm:pt>
    <dgm:pt modelId="{8B6BB775-E489-4129-9A7B-0AC7A63BD681}" type="pres">
      <dgm:prSet presAssocID="{2D3A71D2-4A4B-482B-81D9-CB68C3BC9E7A}" presName="compNode" presStyleCnt="0"/>
      <dgm:spPr/>
    </dgm:pt>
    <dgm:pt modelId="{3ECD08EB-576F-4775-A711-8FB0AAD3EF67}" type="pres">
      <dgm:prSet presAssocID="{2D3A71D2-4A4B-482B-81D9-CB68C3BC9E7A}" presName="pictRect" presStyleLbl="node1" presStyleIdx="2" presStyleCnt="4" custScaleX="107733" custScaleY="125711" custLinFactNeighborX="3821" custLinFactNeighborY="-31921"/>
      <dgm:spPr>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dgm:spPr>
    </dgm:pt>
    <dgm:pt modelId="{2C031E87-755E-435F-B949-0A1D7E7D02A2}" type="pres">
      <dgm:prSet presAssocID="{2D3A71D2-4A4B-482B-81D9-CB68C3BC9E7A}" presName="textRect" presStyleLbl="revTx" presStyleIdx="2" presStyleCnt="4" custScaleX="121686" custScaleY="312940" custLinFactNeighborX="1936" custLinFactNeighborY="70964">
        <dgm:presLayoutVars>
          <dgm:bulletEnabled val="1"/>
        </dgm:presLayoutVars>
      </dgm:prSet>
      <dgm:spPr/>
    </dgm:pt>
    <dgm:pt modelId="{27245033-3305-4D2E-ACE0-ADFFD847CA08}" type="pres">
      <dgm:prSet presAssocID="{A85BB2D5-4E56-4568-A168-9192D6E470D3}" presName="sibTrans" presStyleLbl="sibTrans2D1" presStyleIdx="0" presStyleCnt="0"/>
      <dgm:spPr/>
    </dgm:pt>
    <dgm:pt modelId="{DDE62F13-B28D-4598-A026-4225E1B1294B}" type="pres">
      <dgm:prSet presAssocID="{343CB993-72DD-428C-996C-2BC981584E86}" presName="compNode" presStyleCnt="0"/>
      <dgm:spPr/>
    </dgm:pt>
    <dgm:pt modelId="{5CB1A1CC-6883-4EB2-A5C6-B8B0F594A3BC}" type="pres">
      <dgm:prSet presAssocID="{343CB993-72DD-428C-996C-2BC981584E86}" presName="pictRect" presStyleLbl="node1" presStyleIdx="3" presStyleCnt="4" custLinFactNeighborX="-5785" custLinFactNeighborY="-29696"/>
      <dgm:spPr>
        <a:blipFill>
          <a:blip xmlns:r="http://schemas.openxmlformats.org/officeDocument/2006/relationships" r:embed="rId6">
            <a:extLst>
              <a:ext uri="{28A0092B-C50C-407E-A947-70E740481C1C}">
                <a14:useLocalDpi xmlns:a14="http://schemas.microsoft.com/office/drawing/2010/main" val="0"/>
              </a:ext>
            </a:extLst>
          </a:blip>
          <a:srcRect/>
          <a:stretch>
            <a:fillRect l="-87000" r="-87000"/>
          </a:stretch>
        </a:blipFill>
      </dgm:spPr>
    </dgm:pt>
    <dgm:pt modelId="{B6237433-C5F0-4097-8DB6-A392D6EC81DC}" type="pres">
      <dgm:prSet presAssocID="{343CB993-72DD-428C-996C-2BC981584E86}" presName="textRect" presStyleLbl="revTx" presStyleIdx="3" presStyleCnt="4" custScaleY="169253">
        <dgm:presLayoutVars>
          <dgm:bulletEnabled val="1"/>
        </dgm:presLayoutVars>
      </dgm:prSet>
      <dgm:spPr/>
    </dgm:pt>
  </dgm:ptLst>
  <dgm:cxnLst>
    <dgm:cxn modelId="{7838540A-CFE5-4650-B3DA-32A824F5C45E}" srcId="{92FB8F8C-485E-441D-A328-D36DDB1A8EC3}" destId="{749E1627-0B41-44B1-81BE-48DBBE844F27}" srcOrd="1" destOrd="0" parTransId="{DDC94A15-EF1C-40A2-921D-D66BEC52A1C8}" sibTransId="{4E6E77F2-749E-4A29-8229-8122F5B1F3AB}"/>
    <dgm:cxn modelId="{097CCB10-BEFB-4FFD-8FC3-9C99B6C4FEF6}" srcId="{343CB993-72DD-428C-996C-2BC981584E86}" destId="{F0065C65-06CA-4C06-A71F-0D80EE653AAC}" srcOrd="0" destOrd="0" parTransId="{CFA84A55-AD7D-4FF9-90DA-498E77B72D7F}" sibTransId="{5B9A1317-2781-4CB8-9E1D-1195A95F3598}"/>
    <dgm:cxn modelId="{0595A213-B304-4387-AEC4-212F05F525B7}" type="presOf" srcId="{3B48F98B-29A8-4D7D-9EA9-DA47272973D9}" destId="{2C031E87-755E-435F-B949-0A1D7E7D02A2}" srcOrd="0" destOrd="4" presId="urn:microsoft.com/office/officeart/2005/8/layout/pList1"/>
    <dgm:cxn modelId="{4680CB1C-7EF4-43C9-8693-DE3835B5E4E1}" type="presOf" srcId="{42DEDA14-49DF-4BCB-9E5D-1D2A3B536B20}" destId="{87DB2734-837B-4327-91A8-C39D45BD30B6}" srcOrd="0" destOrd="0" presId="urn:microsoft.com/office/officeart/2005/8/layout/pList1"/>
    <dgm:cxn modelId="{EAD3572A-C5E3-4E2C-AF70-19E6C8EFBD1C}" type="presOf" srcId="{516348E8-36FA-4FE9-925E-D2F6FB5D0D7D}" destId="{357767A0-CB5E-4F14-A267-41797ECD2D59}" srcOrd="0" destOrd="1" presId="urn:microsoft.com/office/officeart/2005/8/layout/pList1"/>
    <dgm:cxn modelId="{86DA902D-468E-4455-AE19-888EBF88DF52}" type="presOf" srcId="{343CB993-72DD-428C-996C-2BC981584E86}" destId="{B6237433-C5F0-4097-8DB6-A392D6EC81DC}" srcOrd="0" destOrd="0" presId="urn:microsoft.com/office/officeart/2005/8/layout/pList1"/>
    <dgm:cxn modelId="{0C361734-E25A-4841-BEFD-17C83D03CBDE}" type="presOf" srcId="{3F1EE89A-B305-4F64-9B46-46A8585A2947}" destId="{5B19AB6C-A613-429A-B78F-627D54BE426D}" srcOrd="0" destOrd="1" presId="urn:microsoft.com/office/officeart/2005/8/layout/pList1"/>
    <dgm:cxn modelId="{CA6C2534-B4D1-4F04-9788-D7D83CFE34B2}" type="presOf" srcId="{749E1627-0B41-44B1-81BE-48DBBE844F27}" destId="{357767A0-CB5E-4F14-A267-41797ECD2D59}" srcOrd="0" destOrd="0" presId="urn:microsoft.com/office/officeart/2005/8/layout/pList1"/>
    <dgm:cxn modelId="{9DCC4E5B-B3EB-47F7-9EDA-6F8C596C8E0B}" srcId="{2D3A71D2-4A4B-482B-81D9-CB68C3BC9E7A}" destId="{3B48F98B-29A8-4D7D-9EA9-DA47272973D9}" srcOrd="3" destOrd="0" parTransId="{2391EC8E-07E0-4EEA-A6ED-ABC2CB33B8F4}" sibTransId="{27F9B468-CBCB-41A4-AB67-52948B8FDBB6}"/>
    <dgm:cxn modelId="{C5F1C35B-8CBC-4498-B165-AFA4D8EFD2B7}" srcId="{C3771DFC-A473-43B2-BBEF-8FA1E9D2D150}" destId="{3F1EE89A-B305-4F64-9B46-46A8585A2947}" srcOrd="0" destOrd="0" parTransId="{1A5C005A-9CB9-4083-8476-8B1968371E42}" sibTransId="{BA8BFC6E-DB92-4855-AFDC-3E3C7105DB77}"/>
    <dgm:cxn modelId="{AC57F55C-C42D-437C-983F-4837A33A052B}" srcId="{92FB8F8C-485E-441D-A328-D36DDB1A8EC3}" destId="{2D3A71D2-4A4B-482B-81D9-CB68C3BC9E7A}" srcOrd="2" destOrd="0" parTransId="{7BEBFDC2-6D35-4F34-8417-F972380E0B10}" sibTransId="{A85BB2D5-4E56-4568-A168-9192D6E470D3}"/>
    <dgm:cxn modelId="{B92EC741-7E03-4166-AA2F-12A8832241EE}" type="presOf" srcId="{2D3A71D2-4A4B-482B-81D9-CB68C3BC9E7A}" destId="{2C031E87-755E-435F-B949-0A1D7E7D02A2}" srcOrd="0" destOrd="0" presId="urn:microsoft.com/office/officeart/2005/8/layout/pList1"/>
    <dgm:cxn modelId="{35CD1668-B157-4151-8804-C2FF2B42D4FA}" srcId="{92FB8F8C-485E-441D-A328-D36DDB1A8EC3}" destId="{343CB993-72DD-428C-996C-2BC981584E86}" srcOrd="3" destOrd="0" parTransId="{EA769314-72B2-4AFE-BB14-5D61AB6564B1}" sibTransId="{5E7C5794-B511-414D-8505-3DAE63BD102A}"/>
    <dgm:cxn modelId="{A6EB434D-1784-4D63-9639-4FE945EEF4F3}" srcId="{2D3A71D2-4A4B-482B-81D9-CB68C3BC9E7A}" destId="{CBB788EB-1E77-42F7-AEDB-7150661F02D0}" srcOrd="0" destOrd="0" parTransId="{E15BCAF6-4D4B-4A7F-A19A-DB88A3DCA8E8}" sibTransId="{61CF6E8B-070E-4D9F-A1C8-2B1321F63B6F}"/>
    <dgm:cxn modelId="{9C537F50-DC7F-4CB5-8D4F-06796B733BCB}" type="presOf" srcId="{C3771DFC-A473-43B2-BBEF-8FA1E9D2D150}" destId="{5B19AB6C-A613-429A-B78F-627D54BE426D}" srcOrd="0" destOrd="0" presId="urn:microsoft.com/office/officeart/2005/8/layout/pList1"/>
    <dgm:cxn modelId="{E4A62252-CB77-4428-8C50-6AA92CEB7287}" srcId="{749E1627-0B41-44B1-81BE-48DBBE844F27}" destId="{516348E8-36FA-4FE9-925E-D2F6FB5D0D7D}" srcOrd="0" destOrd="0" parTransId="{4CECBA10-BBD9-45AC-BE80-E45BFFCE856A}" sibTransId="{14A4ACB7-0501-4472-A64F-D3339C04B8D1}"/>
    <dgm:cxn modelId="{B4FB2A95-5E77-427D-A5D0-4E56D8EBFC00}" type="presOf" srcId="{A85BB2D5-4E56-4568-A168-9192D6E470D3}" destId="{27245033-3305-4D2E-ACE0-ADFFD847CA08}" srcOrd="0" destOrd="0" presId="urn:microsoft.com/office/officeart/2005/8/layout/pList1"/>
    <dgm:cxn modelId="{87EE3B99-586B-4316-B7F9-E9219B29D60B}" type="presOf" srcId="{F988AFE8-464C-4D87-AB0E-9E0388BAB969}" destId="{2C031E87-755E-435F-B949-0A1D7E7D02A2}" srcOrd="0" destOrd="2" presId="urn:microsoft.com/office/officeart/2005/8/layout/pList1"/>
    <dgm:cxn modelId="{21A7E8A3-F509-4562-BD29-BEF1BA619252}" type="presOf" srcId="{AA0FFA9D-CC10-41E3-B2F3-0D38103AAEBE}" destId="{2C031E87-755E-435F-B949-0A1D7E7D02A2}" srcOrd="0" destOrd="3" presId="urn:microsoft.com/office/officeart/2005/8/layout/pList1"/>
    <dgm:cxn modelId="{9F918ABE-1CCA-44B4-A239-4B6EB048F068}" srcId="{749E1627-0B41-44B1-81BE-48DBBE844F27}" destId="{F27ABE1F-6409-437C-A8EB-FA8E42B856E2}" srcOrd="1" destOrd="0" parTransId="{457CD320-21E9-4F8D-8533-C4F0019AE823}" sibTransId="{6ECD6E02-87C0-4185-AC22-653541FB2027}"/>
    <dgm:cxn modelId="{496B7DCD-1FF9-4C61-99E8-D0E62B1CED9F}" type="presOf" srcId="{92FB8F8C-485E-441D-A328-D36DDB1A8EC3}" destId="{04C29932-E18E-4E7B-8B8E-81EBBCBA3829}" srcOrd="0" destOrd="0" presId="urn:microsoft.com/office/officeart/2005/8/layout/pList1"/>
    <dgm:cxn modelId="{0A8F5DDB-B152-4249-8684-4B522A2FFBB8}" type="presOf" srcId="{F27ABE1F-6409-437C-A8EB-FA8E42B856E2}" destId="{357767A0-CB5E-4F14-A267-41797ECD2D59}" srcOrd="0" destOrd="2" presId="urn:microsoft.com/office/officeart/2005/8/layout/pList1"/>
    <dgm:cxn modelId="{F9127CDB-80F0-40DC-99DB-F380D9D60EC2}" srcId="{2D3A71D2-4A4B-482B-81D9-CB68C3BC9E7A}" destId="{F988AFE8-464C-4D87-AB0E-9E0388BAB969}" srcOrd="1" destOrd="0" parTransId="{DF125417-4DFC-4FE9-A28D-60E773742C1F}" sibTransId="{C52FDC95-21AF-49B8-83C0-666414F6B98E}"/>
    <dgm:cxn modelId="{92957BDF-BB95-446C-BB6D-0E17DA308ECD}" srcId="{92FB8F8C-485E-441D-A328-D36DDB1A8EC3}" destId="{C3771DFC-A473-43B2-BBEF-8FA1E9D2D150}" srcOrd="0" destOrd="0" parTransId="{9276B50F-C8BF-406E-97E6-51ECF36AE03B}" sibTransId="{42DEDA14-49DF-4BCB-9E5D-1D2A3B536B20}"/>
    <dgm:cxn modelId="{5F418BE1-ABF2-404E-BF3D-A0585EC5DE12}" type="presOf" srcId="{4E6E77F2-749E-4A29-8229-8122F5B1F3AB}" destId="{90A50A66-369A-4641-A521-1824B8A803D7}" srcOrd="0" destOrd="0" presId="urn:microsoft.com/office/officeart/2005/8/layout/pList1"/>
    <dgm:cxn modelId="{83106FEB-3E17-4009-B66C-629104FC75C0}" srcId="{2D3A71D2-4A4B-482B-81D9-CB68C3BC9E7A}" destId="{AA0FFA9D-CC10-41E3-B2F3-0D38103AAEBE}" srcOrd="2" destOrd="0" parTransId="{70D52EE7-5245-4D3B-A961-32CD048F1918}" sibTransId="{CDF9D861-ACD3-4FAB-91F3-9CA37756E129}"/>
    <dgm:cxn modelId="{6DA0DDF2-39E4-41B7-84A7-FB426CF55FA6}" type="presOf" srcId="{CBB788EB-1E77-42F7-AEDB-7150661F02D0}" destId="{2C031E87-755E-435F-B949-0A1D7E7D02A2}" srcOrd="0" destOrd="1" presId="urn:microsoft.com/office/officeart/2005/8/layout/pList1"/>
    <dgm:cxn modelId="{054821FE-D334-4685-9974-784748EDFA1D}" type="presOf" srcId="{F0065C65-06CA-4C06-A71F-0D80EE653AAC}" destId="{B6237433-C5F0-4097-8DB6-A392D6EC81DC}" srcOrd="0" destOrd="1" presId="urn:microsoft.com/office/officeart/2005/8/layout/pList1"/>
    <dgm:cxn modelId="{2EF5F9B2-CC86-4973-ABAA-8A1F6216B97D}" type="presParOf" srcId="{04C29932-E18E-4E7B-8B8E-81EBBCBA3829}" destId="{5B70E3F7-7C4E-46C4-BCC0-108018D8E288}" srcOrd="0" destOrd="0" presId="urn:microsoft.com/office/officeart/2005/8/layout/pList1"/>
    <dgm:cxn modelId="{788FF093-C900-4EC8-8198-FDF717AB96A6}" type="presParOf" srcId="{5B70E3F7-7C4E-46C4-BCC0-108018D8E288}" destId="{0E0D24DC-4F7B-4D63-850C-573EAB5A1D9E}" srcOrd="0" destOrd="0" presId="urn:microsoft.com/office/officeart/2005/8/layout/pList1"/>
    <dgm:cxn modelId="{99D28A32-6925-4F14-A651-C77144F1A95D}" type="presParOf" srcId="{5B70E3F7-7C4E-46C4-BCC0-108018D8E288}" destId="{5B19AB6C-A613-429A-B78F-627D54BE426D}" srcOrd="1" destOrd="0" presId="urn:microsoft.com/office/officeart/2005/8/layout/pList1"/>
    <dgm:cxn modelId="{96614DEF-4A10-48FF-A841-FA043BD97DC9}" type="presParOf" srcId="{04C29932-E18E-4E7B-8B8E-81EBBCBA3829}" destId="{87DB2734-837B-4327-91A8-C39D45BD30B6}" srcOrd="1" destOrd="0" presId="urn:microsoft.com/office/officeart/2005/8/layout/pList1"/>
    <dgm:cxn modelId="{E5DD5934-DC8B-4AEA-9711-66602D697A13}" type="presParOf" srcId="{04C29932-E18E-4E7B-8B8E-81EBBCBA3829}" destId="{D15C43F8-B914-49F8-94DC-9E587956350B}" srcOrd="2" destOrd="0" presId="urn:microsoft.com/office/officeart/2005/8/layout/pList1"/>
    <dgm:cxn modelId="{D39F7F18-76E0-45E7-AEA4-318FA72F2D56}" type="presParOf" srcId="{D15C43F8-B914-49F8-94DC-9E587956350B}" destId="{C436BC07-50DD-48DF-887D-940368B20F96}" srcOrd="0" destOrd="0" presId="urn:microsoft.com/office/officeart/2005/8/layout/pList1"/>
    <dgm:cxn modelId="{4206032B-64D7-4689-B1DC-335E655A039A}" type="presParOf" srcId="{D15C43F8-B914-49F8-94DC-9E587956350B}" destId="{357767A0-CB5E-4F14-A267-41797ECD2D59}" srcOrd="1" destOrd="0" presId="urn:microsoft.com/office/officeart/2005/8/layout/pList1"/>
    <dgm:cxn modelId="{D958A541-3A23-418A-BD3B-B77D45C71CC3}" type="presParOf" srcId="{04C29932-E18E-4E7B-8B8E-81EBBCBA3829}" destId="{90A50A66-369A-4641-A521-1824B8A803D7}" srcOrd="3" destOrd="0" presId="urn:microsoft.com/office/officeart/2005/8/layout/pList1"/>
    <dgm:cxn modelId="{B53249FB-0DDC-4332-9F2A-3B192157C2F2}" type="presParOf" srcId="{04C29932-E18E-4E7B-8B8E-81EBBCBA3829}" destId="{8B6BB775-E489-4129-9A7B-0AC7A63BD681}" srcOrd="4" destOrd="0" presId="urn:microsoft.com/office/officeart/2005/8/layout/pList1"/>
    <dgm:cxn modelId="{38B95F94-0989-47BE-8509-7A0CB476DA85}" type="presParOf" srcId="{8B6BB775-E489-4129-9A7B-0AC7A63BD681}" destId="{3ECD08EB-576F-4775-A711-8FB0AAD3EF67}" srcOrd="0" destOrd="0" presId="urn:microsoft.com/office/officeart/2005/8/layout/pList1"/>
    <dgm:cxn modelId="{68D0730F-C04C-42D7-9E31-DEA2D2363D33}" type="presParOf" srcId="{8B6BB775-E489-4129-9A7B-0AC7A63BD681}" destId="{2C031E87-755E-435F-B949-0A1D7E7D02A2}" srcOrd="1" destOrd="0" presId="urn:microsoft.com/office/officeart/2005/8/layout/pList1"/>
    <dgm:cxn modelId="{6EC710A6-0312-473B-A863-BC5AE9B9AF93}" type="presParOf" srcId="{04C29932-E18E-4E7B-8B8E-81EBBCBA3829}" destId="{27245033-3305-4D2E-ACE0-ADFFD847CA08}" srcOrd="5" destOrd="0" presId="urn:microsoft.com/office/officeart/2005/8/layout/pList1"/>
    <dgm:cxn modelId="{221E9933-1EF6-492C-846D-350ABD2C9608}" type="presParOf" srcId="{04C29932-E18E-4E7B-8B8E-81EBBCBA3829}" destId="{DDE62F13-B28D-4598-A026-4225E1B1294B}" srcOrd="6" destOrd="0" presId="urn:microsoft.com/office/officeart/2005/8/layout/pList1"/>
    <dgm:cxn modelId="{DCB5853A-9A7E-4257-8B72-794B85098849}" type="presParOf" srcId="{DDE62F13-B28D-4598-A026-4225E1B1294B}" destId="{5CB1A1CC-6883-4EB2-A5C6-B8B0F594A3BC}" srcOrd="0" destOrd="0" presId="urn:microsoft.com/office/officeart/2005/8/layout/pList1"/>
    <dgm:cxn modelId="{3FBEF722-ABCD-481C-B066-54B89F8B5CEF}" type="presParOf" srcId="{DDE62F13-B28D-4598-A026-4225E1B1294B}" destId="{B6237433-C5F0-4097-8DB6-A392D6EC81DC}"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083C4A-61AF-40CD-BF6C-4AC49BD810C2}" type="doc">
      <dgm:prSet loTypeId="urn:microsoft.com/office/officeart/2005/8/layout/radial3" loCatId="cycle" qsTypeId="urn:microsoft.com/office/officeart/2005/8/quickstyle/3d3" qsCatId="3D" csTypeId="urn:microsoft.com/office/officeart/2005/8/colors/accent1_2" csCatId="accent1" phldr="1"/>
      <dgm:spPr/>
      <dgm:t>
        <a:bodyPr/>
        <a:lstStyle/>
        <a:p>
          <a:endParaRPr lang="en-US"/>
        </a:p>
      </dgm:t>
    </dgm:pt>
    <dgm:pt modelId="{B445F4E6-FA4D-430C-ABBF-66E65E5D5386}">
      <dgm:prSet phldrT="[Text]" custT="1"/>
      <dgm:spPr/>
      <dgm:t>
        <a:bodyPr/>
        <a:lstStyle/>
        <a:p>
          <a:r>
            <a:rPr lang="en-US" sz="2800" dirty="0"/>
            <a:t>Newman’s theory makes six assumptions</a:t>
          </a:r>
        </a:p>
      </dgm:t>
    </dgm:pt>
    <dgm:pt modelId="{D4832D67-0B8C-4482-8D66-2444E0FD28C8}" type="parTrans" cxnId="{E3F13445-96E5-41DE-AB30-4873F895535B}">
      <dgm:prSet/>
      <dgm:spPr/>
      <dgm:t>
        <a:bodyPr/>
        <a:lstStyle/>
        <a:p>
          <a:endParaRPr lang="en-US" sz="1800"/>
        </a:p>
      </dgm:t>
    </dgm:pt>
    <dgm:pt modelId="{83246501-54B8-4505-99DE-4AB21C2E614E}" type="sibTrans" cxnId="{E3F13445-96E5-41DE-AB30-4873F895535B}">
      <dgm:prSet/>
      <dgm:spPr/>
      <dgm:t>
        <a:bodyPr/>
        <a:lstStyle/>
        <a:p>
          <a:endParaRPr lang="en-US" sz="1800"/>
        </a:p>
      </dgm:t>
    </dgm:pt>
    <dgm:pt modelId="{1624A6E0-76CD-4DBE-A425-5CF7B1470E5C}">
      <dgm:prSet phldrT="[Text]" custT="1"/>
      <dgm:spPr/>
      <dgm:t>
        <a:bodyPr/>
        <a:lstStyle/>
        <a:p>
          <a:r>
            <a:rPr lang="en-US" sz="900" dirty="0"/>
            <a:t>Health is an expansion of the consciousness</a:t>
          </a:r>
        </a:p>
      </dgm:t>
    </dgm:pt>
    <dgm:pt modelId="{01E04AF4-BE6A-485A-B621-3CA4ACE557F3}" type="parTrans" cxnId="{2EF0C680-A041-4745-8ED8-768F8CEE7234}">
      <dgm:prSet/>
      <dgm:spPr/>
      <dgm:t>
        <a:bodyPr/>
        <a:lstStyle/>
        <a:p>
          <a:endParaRPr lang="en-US" sz="1800"/>
        </a:p>
      </dgm:t>
    </dgm:pt>
    <dgm:pt modelId="{30574670-B061-4C12-B1F2-E9D131981C33}" type="sibTrans" cxnId="{2EF0C680-A041-4745-8ED8-768F8CEE7234}">
      <dgm:prSet/>
      <dgm:spPr/>
      <dgm:t>
        <a:bodyPr/>
        <a:lstStyle/>
        <a:p>
          <a:endParaRPr lang="en-US" sz="1800"/>
        </a:p>
      </dgm:t>
    </dgm:pt>
    <dgm:pt modelId="{62A3E298-6221-400B-B8F0-45B6ECE1B00F}">
      <dgm:prSet phldrT="[Text]" custT="1"/>
      <dgm:spPr/>
      <dgm:t>
        <a:bodyPr/>
        <a:lstStyle/>
        <a:p>
          <a:r>
            <a:rPr lang="en-US" sz="900" b="0" i="0" dirty="0"/>
            <a:t>Health encompasses conditions heretofore described as illness, or, in medical terms, pathology</a:t>
          </a:r>
          <a:endParaRPr lang="en-US" sz="900" dirty="0"/>
        </a:p>
      </dgm:t>
    </dgm:pt>
    <dgm:pt modelId="{48AC5990-7F70-4558-BF13-EEA53AACDE54}" type="parTrans" cxnId="{42588CF8-F203-4A10-B826-0B212D46F0DD}">
      <dgm:prSet/>
      <dgm:spPr/>
      <dgm:t>
        <a:bodyPr/>
        <a:lstStyle/>
        <a:p>
          <a:endParaRPr lang="en-US" sz="1800"/>
        </a:p>
      </dgm:t>
    </dgm:pt>
    <dgm:pt modelId="{752CA0F5-0D85-4907-81CC-CC897F2C13F0}" type="sibTrans" cxnId="{42588CF8-F203-4A10-B826-0B212D46F0DD}">
      <dgm:prSet/>
      <dgm:spPr/>
      <dgm:t>
        <a:bodyPr/>
        <a:lstStyle/>
        <a:p>
          <a:endParaRPr lang="en-US" sz="1800"/>
        </a:p>
      </dgm:t>
    </dgm:pt>
    <dgm:pt modelId="{9D81A396-1A81-4965-8353-C74FE33E999C}">
      <dgm:prSet phldrT="[Text]" custT="1"/>
      <dgm:spPr/>
      <dgm:t>
        <a:bodyPr/>
        <a:lstStyle/>
        <a:p>
          <a:r>
            <a:rPr lang="en-US" sz="900" b="0" i="0" dirty="0"/>
            <a:t>The pattern of the individual patient that eventually manifests itself as pathology is primary and exists prior to structural or functional changes</a:t>
          </a:r>
          <a:endParaRPr lang="en-US" sz="900" dirty="0"/>
        </a:p>
      </dgm:t>
    </dgm:pt>
    <dgm:pt modelId="{9AE14C8E-CA0F-44B5-AC88-592E608816A1}" type="parTrans" cxnId="{A0B67CA6-26B5-4709-B886-9E7CC4EBFCC7}">
      <dgm:prSet/>
      <dgm:spPr/>
      <dgm:t>
        <a:bodyPr/>
        <a:lstStyle/>
        <a:p>
          <a:endParaRPr lang="en-US" sz="1800"/>
        </a:p>
      </dgm:t>
    </dgm:pt>
    <dgm:pt modelId="{E00F5F1E-0396-485D-B0C3-2CA52AA9630C}" type="sibTrans" cxnId="{A0B67CA6-26B5-4709-B886-9E7CC4EBFCC7}">
      <dgm:prSet/>
      <dgm:spPr/>
      <dgm:t>
        <a:bodyPr/>
        <a:lstStyle/>
        <a:p>
          <a:endParaRPr lang="en-US" sz="1800"/>
        </a:p>
      </dgm:t>
    </dgm:pt>
    <dgm:pt modelId="{CF172D41-99A1-45CF-B0CC-BB9FCA12E72C}">
      <dgm:prSet phldrT="[Text]" custT="1"/>
      <dgm:spPr/>
      <dgm:t>
        <a:bodyPr/>
        <a:lstStyle/>
        <a:p>
          <a:pPr>
            <a:buNone/>
          </a:pPr>
          <a:r>
            <a:rPr lang="en-US" sz="900" b="0" i="0" dirty="0"/>
            <a:t>Removal of the pathology will not change the pattern of the individual patient.</a:t>
          </a:r>
          <a:endParaRPr lang="en-US" sz="900" dirty="0"/>
        </a:p>
      </dgm:t>
    </dgm:pt>
    <dgm:pt modelId="{036B1841-1D7D-4D5E-B79B-F02E6F6542A2}" type="parTrans" cxnId="{D8167EFE-65F2-463E-9C46-895A9C50A362}">
      <dgm:prSet/>
      <dgm:spPr/>
      <dgm:t>
        <a:bodyPr/>
        <a:lstStyle/>
        <a:p>
          <a:endParaRPr lang="en-US" sz="1800"/>
        </a:p>
      </dgm:t>
    </dgm:pt>
    <dgm:pt modelId="{2B3909F7-5092-42AE-878E-A2B9FE80E7A5}" type="sibTrans" cxnId="{D8167EFE-65F2-463E-9C46-895A9C50A362}">
      <dgm:prSet/>
      <dgm:spPr/>
      <dgm:t>
        <a:bodyPr/>
        <a:lstStyle/>
        <a:p>
          <a:endParaRPr lang="en-US" sz="1800"/>
        </a:p>
      </dgm:t>
    </dgm:pt>
    <dgm:pt modelId="{F011EC4D-1D36-4C39-AACE-A6608EDFEB8E}">
      <dgm:prSet custT="1"/>
      <dgm:spPr/>
      <dgm:t>
        <a:bodyPr/>
        <a:lstStyle/>
        <a:p>
          <a:r>
            <a:rPr lang="en-US" sz="900" b="0" i="0"/>
            <a:t>If becoming ill is the only way an individual patient’s pattern can manifest itself, then that is health for that individual patient.</a:t>
          </a:r>
          <a:endParaRPr lang="en-US" sz="900" dirty="0"/>
        </a:p>
      </dgm:t>
    </dgm:pt>
    <dgm:pt modelId="{4B3017C2-68F4-44A1-9DD1-5088312258EC}" type="parTrans" cxnId="{6B1196E6-4004-4280-B2AC-218D70FDF4CB}">
      <dgm:prSet/>
      <dgm:spPr/>
      <dgm:t>
        <a:bodyPr/>
        <a:lstStyle/>
        <a:p>
          <a:endParaRPr lang="en-US" sz="1800"/>
        </a:p>
      </dgm:t>
    </dgm:pt>
    <dgm:pt modelId="{12907F84-582A-4CE1-A406-D56338EDD166}" type="sibTrans" cxnId="{6B1196E6-4004-4280-B2AC-218D70FDF4CB}">
      <dgm:prSet/>
      <dgm:spPr/>
      <dgm:t>
        <a:bodyPr/>
        <a:lstStyle/>
        <a:p>
          <a:endParaRPr lang="en-US" sz="1800"/>
        </a:p>
      </dgm:t>
    </dgm:pt>
    <dgm:pt modelId="{FA1C87A2-AA48-4F38-B2B1-5CDF8DB3D2AD}">
      <dgm:prSet custT="1"/>
      <dgm:spPr/>
      <dgm:t>
        <a:bodyPr/>
        <a:lstStyle/>
        <a:p>
          <a:r>
            <a:rPr lang="en-US" sz="900" b="0" i="0"/>
            <a:t>These pathological conditions can be considered a manifestation of the total pattern of the individual patient.</a:t>
          </a:r>
          <a:endParaRPr lang="en-US" sz="900" dirty="0"/>
        </a:p>
      </dgm:t>
    </dgm:pt>
    <dgm:pt modelId="{853BBBA6-AD4C-4E54-963E-B51FCE43E592}" type="parTrans" cxnId="{F8CD5C84-ED15-4BE5-8A94-C3F5CE33DA99}">
      <dgm:prSet/>
      <dgm:spPr/>
      <dgm:t>
        <a:bodyPr/>
        <a:lstStyle/>
        <a:p>
          <a:endParaRPr lang="en-US" sz="1800"/>
        </a:p>
      </dgm:t>
    </dgm:pt>
    <dgm:pt modelId="{B4B19315-E177-482D-8F16-C3DEE7094164}" type="sibTrans" cxnId="{F8CD5C84-ED15-4BE5-8A94-C3F5CE33DA99}">
      <dgm:prSet/>
      <dgm:spPr/>
      <dgm:t>
        <a:bodyPr/>
        <a:lstStyle/>
        <a:p>
          <a:endParaRPr lang="en-US" sz="1800"/>
        </a:p>
      </dgm:t>
    </dgm:pt>
    <dgm:pt modelId="{20DB107C-E074-4BE6-ABC5-3BFF7EFBBB8E}" type="pres">
      <dgm:prSet presAssocID="{79083C4A-61AF-40CD-BF6C-4AC49BD810C2}" presName="composite" presStyleCnt="0">
        <dgm:presLayoutVars>
          <dgm:chMax val="1"/>
          <dgm:dir/>
          <dgm:resizeHandles val="exact"/>
        </dgm:presLayoutVars>
      </dgm:prSet>
      <dgm:spPr/>
    </dgm:pt>
    <dgm:pt modelId="{C9D2B37B-F5B8-4829-B1EE-F12A6CFB7706}" type="pres">
      <dgm:prSet presAssocID="{79083C4A-61AF-40CD-BF6C-4AC49BD810C2}" presName="radial" presStyleCnt="0">
        <dgm:presLayoutVars>
          <dgm:animLvl val="ctr"/>
        </dgm:presLayoutVars>
      </dgm:prSet>
      <dgm:spPr/>
    </dgm:pt>
    <dgm:pt modelId="{4FB176CD-63FF-4260-88B4-BA30B8615F35}" type="pres">
      <dgm:prSet presAssocID="{B445F4E6-FA4D-430C-ABBF-66E65E5D5386}" presName="centerShape" presStyleLbl="vennNode1" presStyleIdx="0" presStyleCnt="7"/>
      <dgm:spPr/>
    </dgm:pt>
    <dgm:pt modelId="{5FFCEC6C-61D0-45C5-A38B-F21390286859}" type="pres">
      <dgm:prSet presAssocID="{1624A6E0-76CD-4DBE-A425-5CF7B1470E5C}" presName="node" presStyleLbl="vennNode1" presStyleIdx="1" presStyleCnt="7">
        <dgm:presLayoutVars>
          <dgm:bulletEnabled val="1"/>
        </dgm:presLayoutVars>
      </dgm:prSet>
      <dgm:spPr/>
    </dgm:pt>
    <dgm:pt modelId="{0B006849-539B-497B-BBBA-4E306E5EA5F8}" type="pres">
      <dgm:prSet presAssocID="{62A3E298-6221-400B-B8F0-45B6ECE1B00F}" presName="node" presStyleLbl="vennNode1" presStyleIdx="2" presStyleCnt="7">
        <dgm:presLayoutVars>
          <dgm:bulletEnabled val="1"/>
        </dgm:presLayoutVars>
      </dgm:prSet>
      <dgm:spPr/>
    </dgm:pt>
    <dgm:pt modelId="{721F6AEA-C51F-40F1-998F-CCE50054D2F3}" type="pres">
      <dgm:prSet presAssocID="{9D81A396-1A81-4965-8353-C74FE33E999C}" presName="node" presStyleLbl="vennNode1" presStyleIdx="3" presStyleCnt="7">
        <dgm:presLayoutVars>
          <dgm:bulletEnabled val="1"/>
        </dgm:presLayoutVars>
      </dgm:prSet>
      <dgm:spPr/>
    </dgm:pt>
    <dgm:pt modelId="{3037F758-61CB-4395-906A-AF3E0BDEF176}" type="pres">
      <dgm:prSet presAssocID="{FA1C87A2-AA48-4F38-B2B1-5CDF8DB3D2AD}" presName="node" presStyleLbl="vennNode1" presStyleIdx="4" presStyleCnt="7">
        <dgm:presLayoutVars>
          <dgm:bulletEnabled val="1"/>
        </dgm:presLayoutVars>
      </dgm:prSet>
      <dgm:spPr/>
    </dgm:pt>
    <dgm:pt modelId="{31A59D21-8DA0-4538-830E-860A931974EE}" type="pres">
      <dgm:prSet presAssocID="{CF172D41-99A1-45CF-B0CC-BB9FCA12E72C}" presName="node" presStyleLbl="vennNode1" presStyleIdx="5" presStyleCnt="7">
        <dgm:presLayoutVars>
          <dgm:bulletEnabled val="1"/>
        </dgm:presLayoutVars>
      </dgm:prSet>
      <dgm:spPr/>
    </dgm:pt>
    <dgm:pt modelId="{06D35094-B50B-4C2A-ABD1-7B95D3B528C4}" type="pres">
      <dgm:prSet presAssocID="{F011EC4D-1D36-4C39-AACE-A6608EDFEB8E}" presName="node" presStyleLbl="vennNode1" presStyleIdx="6" presStyleCnt="7">
        <dgm:presLayoutVars>
          <dgm:bulletEnabled val="1"/>
        </dgm:presLayoutVars>
      </dgm:prSet>
      <dgm:spPr/>
    </dgm:pt>
  </dgm:ptLst>
  <dgm:cxnLst>
    <dgm:cxn modelId="{DEEB0D20-024C-4214-9F2B-B08000D1BACC}" type="presOf" srcId="{62A3E298-6221-400B-B8F0-45B6ECE1B00F}" destId="{0B006849-539B-497B-BBBA-4E306E5EA5F8}" srcOrd="0" destOrd="0" presId="urn:microsoft.com/office/officeart/2005/8/layout/radial3"/>
    <dgm:cxn modelId="{D844A720-7C2C-41E8-A83D-40CF3D600A7A}" type="presOf" srcId="{CF172D41-99A1-45CF-B0CC-BB9FCA12E72C}" destId="{31A59D21-8DA0-4538-830E-860A931974EE}" srcOrd="0" destOrd="0" presId="urn:microsoft.com/office/officeart/2005/8/layout/radial3"/>
    <dgm:cxn modelId="{E3F13445-96E5-41DE-AB30-4873F895535B}" srcId="{79083C4A-61AF-40CD-BF6C-4AC49BD810C2}" destId="{B445F4E6-FA4D-430C-ABBF-66E65E5D5386}" srcOrd="0" destOrd="0" parTransId="{D4832D67-0B8C-4482-8D66-2444E0FD28C8}" sibTransId="{83246501-54B8-4505-99DE-4AB21C2E614E}"/>
    <dgm:cxn modelId="{A1037568-FF3E-43D0-A716-C1D35463646E}" type="presOf" srcId="{1624A6E0-76CD-4DBE-A425-5CF7B1470E5C}" destId="{5FFCEC6C-61D0-45C5-A38B-F21390286859}" srcOrd="0" destOrd="0" presId="urn:microsoft.com/office/officeart/2005/8/layout/radial3"/>
    <dgm:cxn modelId="{2EF0C680-A041-4745-8ED8-768F8CEE7234}" srcId="{B445F4E6-FA4D-430C-ABBF-66E65E5D5386}" destId="{1624A6E0-76CD-4DBE-A425-5CF7B1470E5C}" srcOrd="0" destOrd="0" parTransId="{01E04AF4-BE6A-485A-B621-3CA4ACE557F3}" sibTransId="{30574670-B061-4C12-B1F2-E9D131981C33}"/>
    <dgm:cxn modelId="{F8CD5C84-ED15-4BE5-8A94-C3F5CE33DA99}" srcId="{B445F4E6-FA4D-430C-ABBF-66E65E5D5386}" destId="{FA1C87A2-AA48-4F38-B2B1-5CDF8DB3D2AD}" srcOrd="3" destOrd="0" parTransId="{853BBBA6-AD4C-4E54-963E-B51FCE43E592}" sibTransId="{B4B19315-E177-482D-8F16-C3DEE7094164}"/>
    <dgm:cxn modelId="{4F3E3E86-A35E-4ED3-AC89-535CEE66B725}" type="presOf" srcId="{9D81A396-1A81-4965-8353-C74FE33E999C}" destId="{721F6AEA-C51F-40F1-998F-CCE50054D2F3}" srcOrd="0" destOrd="0" presId="urn:microsoft.com/office/officeart/2005/8/layout/radial3"/>
    <dgm:cxn modelId="{81759791-C0B3-4C3F-9D2A-443DEF1AF6B7}" type="presOf" srcId="{F011EC4D-1D36-4C39-AACE-A6608EDFEB8E}" destId="{06D35094-B50B-4C2A-ABD1-7B95D3B528C4}" srcOrd="0" destOrd="0" presId="urn:microsoft.com/office/officeart/2005/8/layout/radial3"/>
    <dgm:cxn modelId="{A0B67CA6-26B5-4709-B886-9E7CC4EBFCC7}" srcId="{B445F4E6-FA4D-430C-ABBF-66E65E5D5386}" destId="{9D81A396-1A81-4965-8353-C74FE33E999C}" srcOrd="2" destOrd="0" parTransId="{9AE14C8E-CA0F-44B5-AC88-592E608816A1}" sibTransId="{E00F5F1E-0396-485D-B0C3-2CA52AA9630C}"/>
    <dgm:cxn modelId="{9123F5B2-19CE-4470-A2C4-2D2C26010BFE}" type="presOf" srcId="{79083C4A-61AF-40CD-BF6C-4AC49BD810C2}" destId="{20DB107C-E074-4BE6-ABC5-3BFF7EFBBB8E}" srcOrd="0" destOrd="0" presId="urn:microsoft.com/office/officeart/2005/8/layout/radial3"/>
    <dgm:cxn modelId="{194EACC2-FAEE-4784-8A9E-188AA9F36FF0}" type="presOf" srcId="{B445F4E6-FA4D-430C-ABBF-66E65E5D5386}" destId="{4FB176CD-63FF-4260-88B4-BA30B8615F35}" srcOrd="0" destOrd="0" presId="urn:microsoft.com/office/officeart/2005/8/layout/radial3"/>
    <dgm:cxn modelId="{6B1196E6-4004-4280-B2AC-218D70FDF4CB}" srcId="{B445F4E6-FA4D-430C-ABBF-66E65E5D5386}" destId="{F011EC4D-1D36-4C39-AACE-A6608EDFEB8E}" srcOrd="5" destOrd="0" parTransId="{4B3017C2-68F4-44A1-9DD1-5088312258EC}" sibTransId="{12907F84-582A-4CE1-A406-D56338EDD166}"/>
    <dgm:cxn modelId="{6A474CF3-AA26-4FD3-B4E5-45BF5F7B378E}" type="presOf" srcId="{FA1C87A2-AA48-4F38-B2B1-5CDF8DB3D2AD}" destId="{3037F758-61CB-4395-906A-AF3E0BDEF176}" srcOrd="0" destOrd="0" presId="urn:microsoft.com/office/officeart/2005/8/layout/radial3"/>
    <dgm:cxn modelId="{42588CF8-F203-4A10-B826-0B212D46F0DD}" srcId="{B445F4E6-FA4D-430C-ABBF-66E65E5D5386}" destId="{62A3E298-6221-400B-B8F0-45B6ECE1B00F}" srcOrd="1" destOrd="0" parTransId="{48AC5990-7F70-4558-BF13-EEA53AACDE54}" sibTransId="{752CA0F5-0D85-4907-81CC-CC897F2C13F0}"/>
    <dgm:cxn modelId="{D8167EFE-65F2-463E-9C46-895A9C50A362}" srcId="{B445F4E6-FA4D-430C-ABBF-66E65E5D5386}" destId="{CF172D41-99A1-45CF-B0CC-BB9FCA12E72C}" srcOrd="4" destOrd="0" parTransId="{036B1841-1D7D-4D5E-B79B-F02E6F6542A2}" sibTransId="{2B3909F7-5092-42AE-878E-A2B9FE80E7A5}"/>
    <dgm:cxn modelId="{42345D2F-8AB4-4F79-8916-97D9108510BE}" type="presParOf" srcId="{20DB107C-E074-4BE6-ABC5-3BFF7EFBBB8E}" destId="{C9D2B37B-F5B8-4829-B1EE-F12A6CFB7706}" srcOrd="0" destOrd="0" presId="urn:microsoft.com/office/officeart/2005/8/layout/radial3"/>
    <dgm:cxn modelId="{980AF3D0-9956-44D3-A41A-1333DE1A95F1}" type="presParOf" srcId="{C9D2B37B-F5B8-4829-B1EE-F12A6CFB7706}" destId="{4FB176CD-63FF-4260-88B4-BA30B8615F35}" srcOrd="0" destOrd="0" presId="urn:microsoft.com/office/officeart/2005/8/layout/radial3"/>
    <dgm:cxn modelId="{29357927-531E-4B07-978B-53A16EAF3A8C}" type="presParOf" srcId="{C9D2B37B-F5B8-4829-B1EE-F12A6CFB7706}" destId="{5FFCEC6C-61D0-45C5-A38B-F21390286859}" srcOrd="1" destOrd="0" presId="urn:microsoft.com/office/officeart/2005/8/layout/radial3"/>
    <dgm:cxn modelId="{8007917E-2C74-4A30-BDCA-DABFED94C960}" type="presParOf" srcId="{C9D2B37B-F5B8-4829-B1EE-F12A6CFB7706}" destId="{0B006849-539B-497B-BBBA-4E306E5EA5F8}" srcOrd="2" destOrd="0" presId="urn:microsoft.com/office/officeart/2005/8/layout/radial3"/>
    <dgm:cxn modelId="{EE4C3028-8F00-47CE-AC92-6FF6E20586A2}" type="presParOf" srcId="{C9D2B37B-F5B8-4829-B1EE-F12A6CFB7706}" destId="{721F6AEA-C51F-40F1-998F-CCE50054D2F3}" srcOrd="3" destOrd="0" presId="urn:microsoft.com/office/officeart/2005/8/layout/radial3"/>
    <dgm:cxn modelId="{BA8BDF8C-B79B-4690-9527-092F9B35DB3A}" type="presParOf" srcId="{C9D2B37B-F5B8-4829-B1EE-F12A6CFB7706}" destId="{3037F758-61CB-4395-906A-AF3E0BDEF176}" srcOrd="4" destOrd="0" presId="urn:microsoft.com/office/officeart/2005/8/layout/radial3"/>
    <dgm:cxn modelId="{63739EDF-85B3-482D-8027-AC8B4A5B9D6D}" type="presParOf" srcId="{C9D2B37B-F5B8-4829-B1EE-F12A6CFB7706}" destId="{31A59D21-8DA0-4538-830E-860A931974EE}" srcOrd="5" destOrd="0" presId="urn:microsoft.com/office/officeart/2005/8/layout/radial3"/>
    <dgm:cxn modelId="{C87E56BA-645B-4C86-B920-AB3F212398DD}" type="presParOf" srcId="{C9D2B37B-F5B8-4829-B1EE-F12A6CFB7706}" destId="{06D35094-B50B-4C2A-ABD1-7B95D3B528C4}" srcOrd="6"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0B1DCA-81B9-4727-915A-CF057F3A4A17}"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D8A8F4E2-08F7-44A8-BF8E-3CE01D375E27}">
      <dgm:prSet/>
      <dgm:spPr/>
      <dgm:t>
        <a:bodyPr/>
        <a:lstStyle/>
        <a:p>
          <a:pPr>
            <a:lnSpc>
              <a:spcPct val="100000"/>
            </a:lnSpc>
          </a:pPr>
          <a:r>
            <a:rPr lang="en-US"/>
            <a:t>Expanding Consciousness</a:t>
          </a:r>
        </a:p>
      </dgm:t>
    </dgm:pt>
    <dgm:pt modelId="{CA1B3A9B-D5BD-477B-AF3E-6A45C7261B77}" type="parTrans" cxnId="{542942C8-D500-4456-8C72-B22DD7AC0073}">
      <dgm:prSet/>
      <dgm:spPr/>
      <dgm:t>
        <a:bodyPr/>
        <a:lstStyle/>
        <a:p>
          <a:endParaRPr lang="en-US"/>
        </a:p>
      </dgm:t>
    </dgm:pt>
    <dgm:pt modelId="{5BC0A259-EEC4-4264-A4FA-38E1E936EE6E}" type="sibTrans" cxnId="{542942C8-D500-4456-8C72-B22DD7AC0073}">
      <dgm:prSet/>
      <dgm:spPr/>
      <dgm:t>
        <a:bodyPr/>
        <a:lstStyle/>
        <a:p>
          <a:endParaRPr lang="en-US"/>
        </a:p>
      </dgm:t>
    </dgm:pt>
    <dgm:pt modelId="{23AE1472-9493-4EBC-8D9E-3760BD9987FA}">
      <dgm:prSet/>
      <dgm:spPr/>
      <dgm:t>
        <a:bodyPr/>
        <a:lstStyle/>
        <a:p>
          <a:pPr>
            <a:lnSpc>
              <a:spcPct val="100000"/>
            </a:lnSpc>
          </a:pPr>
          <a:r>
            <a:rPr lang="en-US"/>
            <a:t>Time and Presence</a:t>
          </a:r>
        </a:p>
      </dgm:t>
    </dgm:pt>
    <dgm:pt modelId="{DA2C8769-16E9-4E13-9409-EFBFBC9230FB}" type="parTrans" cxnId="{C3F399C1-C495-48EA-9588-B4E74759F8D4}">
      <dgm:prSet/>
      <dgm:spPr/>
      <dgm:t>
        <a:bodyPr/>
        <a:lstStyle/>
        <a:p>
          <a:endParaRPr lang="en-US"/>
        </a:p>
      </dgm:t>
    </dgm:pt>
    <dgm:pt modelId="{69066589-F0EF-433A-A6F7-B7A0E062088A}" type="sibTrans" cxnId="{C3F399C1-C495-48EA-9588-B4E74759F8D4}">
      <dgm:prSet/>
      <dgm:spPr/>
      <dgm:t>
        <a:bodyPr/>
        <a:lstStyle/>
        <a:p>
          <a:endParaRPr lang="en-US"/>
        </a:p>
      </dgm:t>
    </dgm:pt>
    <dgm:pt modelId="{C9058924-C572-4061-A012-0A71C350CC68}">
      <dgm:prSet/>
      <dgm:spPr/>
      <dgm:t>
        <a:bodyPr/>
        <a:lstStyle/>
        <a:p>
          <a:pPr>
            <a:lnSpc>
              <a:spcPct val="100000"/>
            </a:lnSpc>
          </a:pPr>
          <a:r>
            <a:rPr lang="en-US"/>
            <a:t>Resonating With the Whole</a:t>
          </a:r>
        </a:p>
      </dgm:t>
    </dgm:pt>
    <dgm:pt modelId="{E1DAD424-1019-4A25-BC1F-08F0F55AE5C8}" type="parTrans" cxnId="{DB64AFDC-B2F1-402C-8C2E-61872AB99B80}">
      <dgm:prSet/>
      <dgm:spPr/>
      <dgm:t>
        <a:bodyPr/>
        <a:lstStyle/>
        <a:p>
          <a:endParaRPr lang="en-US"/>
        </a:p>
      </dgm:t>
    </dgm:pt>
    <dgm:pt modelId="{D6778F3C-86BB-4304-8188-B2D3CB83733F}" type="sibTrans" cxnId="{DB64AFDC-B2F1-402C-8C2E-61872AB99B80}">
      <dgm:prSet/>
      <dgm:spPr/>
      <dgm:t>
        <a:bodyPr/>
        <a:lstStyle/>
        <a:p>
          <a:endParaRPr lang="en-US"/>
        </a:p>
      </dgm:t>
    </dgm:pt>
    <dgm:pt modelId="{6CC0DF6E-73BD-4644-B173-AD2FFD1F46F9}">
      <dgm:prSet/>
      <dgm:spPr/>
      <dgm:t>
        <a:bodyPr/>
        <a:lstStyle/>
        <a:p>
          <a:pPr>
            <a:lnSpc>
              <a:spcPct val="100000"/>
            </a:lnSpc>
          </a:pPr>
          <a:r>
            <a:rPr lang="en-US"/>
            <a:t>Attention to Pattern and Meaning</a:t>
          </a:r>
        </a:p>
      </dgm:t>
    </dgm:pt>
    <dgm:pt modelId="{53B1F753-92F5-4572-A667-1943E02758BA}" type="parTrans" cxnId="{F0F38C51-955E-4D67-8CE5-36FB83C1CDB6}">
      <dgm:prSet/>
      <dgm:spPr/>
      <dgm:t>
        <a:bodyPr/>
        <a:lstStyle/>
        <a:p>
          <a:endParaRPr lang="en-US"/>
        </a:p>
      </dgm:t>
    </dgm:pt>
    <dgm:pt modelId="{E686D189-3F2B-414D-B48F-DF61DF9EC5C6}" type="sibTrans" cxnId="{F0F38C51-955E-4D67-8CE5-36FB83C1CDB6}">
      <dgm:prSet/>
      <dgm:spPr/>
      <dgm:t>
        <a:bodyPr/>
        <a:lstStyle/>
        <a:p>
          <a:endParaRPr lang="en-US"/>
        </a:p>
      </dgm:t>
    </dgm:pt>
    <dgm:pt modelId="{FE0AAD61-A179-4EE1-B8B5-115117B68099}">
      <dgm:prSet/>
      <dgm:spPr/>
      <dgm:t>
        <a:bodyPr/>
        <a:lstStyle/>
        <a:p>
          <a:pPr>
            <a:lnSpc>
              <a:spcPct val="100000"/>
            </a:lnSpc>
          </a:pPr>
          <a:r>
            <a:rPr lang="en-US"/>
            <a:t>Insights Occurring as Choice Points of Action Potential</a:t>
          </a:r>
        </a:p>
      </dgm:t>
    </dgm:pt>
    <dgm:pt modelId="{F34AA4A9-A1E6-429A-B3CD-B1E534C03034}" type="parTrans" cxnId="{FF4C92F2-92B2-49F1-919C-C93C5A2CD69E}">
      <dgm:prSet/>
      <dgm:spPr/>
      <dgm:t>
        <a:bodyPr/>
        <a:lstStyle/>
        <a:p>
          <a:endParaRPr lang="en-US"/>
        </a:p>
      </dgm:t>
    </dgm:pt>
    <dgm:pt modelId="{28F079D4-785D-4707-AADB-978F8E1C6047}" type="sibTrans" cxnId="{FF4C92F2-92B2-49F1-919C-C93C5A2CD69E}">
      <dgm:prSet/>
      <dgm:spPr/>
      <dgm:t>
        <a:bodyPr/>
        <a:lstStyle/>
        <a:p>
          <a:endParaRPr lang="en-US"/>
        </a:p>
      </dgm:t>
    </dgm:pt>
    <dgm:pt modelId="{AED9FC17-3EA7-4B93-9E90-573C996EF0C8}">
      <dgm:prSet/>
      <dgm:spPr/>
      <dgm:t>
        <a:bodyPr/>
        <a:lstStyle/>
        <a:p>
          <a:pPr>
            <a:lnSpc>
              <a:spcPct val="100000"/>
            </a:lnSpc>
          </a:pPr>
          <a:r>
            <a:rPr lang="en-US"/>
            <a:t>Mutuality of the Nurse-Patient Relationship</a:t>
          </a:r>
        </a:p>
      </dgm:t>
    </dgm:pt>
    <dgm:pt modelId="{F53401F9-5466-4C48-A8CE-F1158893148B}" type="parTrans" cxnId="{C63C76F3-EE27-40E2-AAA0-A5BED0D446FF}">
      <dgm:prSet/>
      <dgm:spPr/>
      <dgm:t>
        <a:bodyPr/>
        <a:lstStyle/>
        <a:p>
          <a:endParaRPr lang="en-US"/>
        </a:p>
      </dgm:t>
    </dgm:pt>
    <dgm:pt modelId="{78864BF5-2A4B-4A62-B500-AD835D5E9BEF}" type="sibTrans" cxnId="{C63C76F3-EE27-40E2-AAA0-A5BED0D446FF}">
      <dgm:prSet/>
      <dgm:spPr/>
      <dgm:t>
        <a:bodyPr/>
        <a:lstStyle/>
        <a:p>
          <a:endParaRPr lang="en-US"/>
        </a:p>
      </dgm:t>
    </dgm:pt>
    <dgm:pt modelId="{F998D37B-3B86-4214-8B97-135B9F27B0A6}" type="pres">
      <dgm:prSet presAssocID="{740B1DCA-81B9-4727-915A-CF057F3A4A17}" presName="linear" presStyleCnt="0">
        <dgm:presLayoutVars>
          <dgm:animLvl val="lvl"/>
          <dgm:resizeHandles val="exact"/>
        </dgm:presLayoutVars>
      </dgm:prSet>
      <dgm:spPr/>
    </dgm:pt>
    <dgm:pt modelId="{4505EB3E-9326-44E4-A7FD-7310CBB0D7FE}" type="pres">
      <dgm:prSet presAssocID="{D8A8F4E2-08F7-44A8-BF8E-3CE01D375E27}" presName="parentText" presStyleLbl="node1" presStyleIdx="0" presStyleCnt="6">
        <dgm:presLayoutVars>
          <dgm:chMax val="0"/>
          <dgm:bulletEnabled val="1"/>
        </dgm:presLayoutVars>
      </dgm:prSet>
      <dgm:spPr/>
    </dgm:pt>
    <dgm:pt modelId="{E1344825-376B-4F1C-8527-A4BA0AB2D1BF}" type="pres">
      <dgm:prSet presAssocID="{5BC0A259-EEC4-4264-A4FA-38E1E936EE6E}" presName="spacer" presStyleCnt="0"/>
      <dgm:spPr/>
    </dgm:pt>
    <dgm:pt modelId="{0C1D2C4A-C62B-4686-B34E-F55231BE40C9}" type="pres">
      <dgm:prSet presAssocID="{23AE1472-9493-4EBC-8D9E-3760BD9987FA}" presName="parentText" presStyleLbl="node1" presStyleIdx="1" presStyleCnt="6">
        <dgm:presLayoutVars>
          <dgm:chMax val="0"/>
          <dgm:bulletEnabled val="1"/>
        </dgm:presLayoutVars>
      </dgm:prSet>
      <dgm:spPr/>
    </dgm:pt>
    <dgm:pt modelId="{AF5CAA19-6963-4C28-A4CB-84A184F644B3}" type="pres">
      <dgm:prSet presAssocID="{69066589-F0EF-433A-A6F7-B7A0E062088A}" presName="spacer" presStyleCnt="0"/>
      <dgm:spPr/>
    </dgm:pt>
    <dgm:pt modelId="{A63E082C-96F5-4537-8CDC-A17ECB7D251D}" type="pres">
      <dgm:prSet presAssocID="{C9058924-C572-4061-A012-0A71C350CC68}" presName="parentText" presStyleLbl="node1" presStyleIdx="2" presStyleCnt="6">
        <dgm:presLayoutVars>
          <dgm:chMax val="0"/>
          <dgm:bulletEnabled val="1"/>
        </dgm:presLayoutVars>
      </dgm:prSet>
      <dgm:spPr/>
    </dgm:pt>
    <dgm:pt modelId="{D5C72740-4B4F-4A38-8F84-512FCAD9033A}" type="pres">
      <dgm:prSet presAssocID="{D6778F3C-86BB-4304-8188-B2D3CB83733F}" presName="spacer" presStyleCnt="0"/>
      <dgm:spPr/>
    </dgm:pt>
    <dgm:pt modelId="{6564C122-FF65-446A-890E-DB8114CA3A48}" type="pres">
      <dgm:prSet presAssocID="{6CC0DF6E-73BD-4644-B173-AD2FFD1F46F9}" presName="parentText" presStyleLbl="node1" presStyleIdx="3" presStyleCnt="6">
        <dgm:presLayoutVars>
          <dgm:chMax val="0"/>
          <dgm:bulletEnabled val="1"/>
        </dgm:presLayoutVars>
      </dgm:prSet>
      <dgm:spPr/>
    </dgm:pt>
    <dgm:pt modelId="{7CC1C347-9F86-4F01-A6DE-63D7708D0FB0}" type="pres">
      <dgm:prSet presAssocID="{E686D189-3F2B-414D-B48F-DF61DF9EC5C6}" presName="spacer" presStyleCnt="0"/>
      <dgm:spPr/>
    </dgm:pt>
    <dgm:pt modelId="{C6053329-1E6F-49B6-8B30-27A8664F7825}" type="pres">
      <dgm:prSet presAssocID="{FE0AAD61-A179-4EE1-B8B5-115117B68099}" presName="parentText" presStyleLbl="node1" presStyleIdx="4" presStyleCnt="6">
        <dgm:presLayoutVars>
          <dgm:chMax val="0"/>
          <dgm:bulletEnabled val="1"/>
        </dgm:presLayoutVars>
      </dgm:prSet>
      <dgm:spPr/>
    </dgm:pt>
    <dgm:pt modelId="{53517BE8-4A9D-4EAC-8E50-936CAE9DD31C}" type="pres">
      <dgm:prSet presAssocID="{28F079D4-785D-4707-AADB-978F8E1C6047}" presName="spacer" presStyleCnt="0"/>
      <dgm:spPr/>
    </dgm:pt>
    <dgm:pt modelId="{4B1BC403-4B1B-427C-840E-F1F10310752E}" type="pres">
      <dgm:prSet presAssocID="{AED9FC17-3EA7-4B93-9E90-573C996EF0C8}" presName="parentText" presStyleLbl="node1" presStyleIdx="5" presStyleCnt="6">
        <dgm:presLayoutVars>
          <dgm:chMax val="0"/>
          <dgm:bulletEnabled val="1"/>
        </dgm:presLayoutVars>
      </dgm:prSet>
      <dgm:spPr/>
    </dgm:pt>
  </dgm:ptLst>
  <dgm:cxnLst>
    <dgm:cxn modelId="{A0810415-913B-4051-AE7D-078895827C91}" type="presOf" srcId="{740B1DCA-81B9-4727-915A-CF057F3A4A17}" destId="{F998D37B-3B86-4214-8B97-135B9F27B0A6}" srcOrd="0" destOrd="0" presId="urn:microsoft.com/office/officeart/2005/8/layout/vList2"/>
    <dgm:cxn modelId="{53B8D65F-DCA4-4CB1-B66C-23B77B385459}" type="presOf" srcId="{AED9FC17-3EA7-4B93-9E90-573C996EF0C8}" destId="{4B1BC403-4B1B-427C-840E-F1F10310752E}" srcOrd="0" destOrd="0" presId="urn:microsoft.com/office/officeart/2005/8/layout/vList2"/>
    <dgm:cxn modelId="{F0F38C51-955E-4D67-8CE5-36FB83C1CDB6}" srcId="{740B1DCA-81B9-4727-915A-CF057F3A4A17}" destId="{6CC0DF6E-73BD-4644-B173-AD2FFD1F46F9}" srcOrd="3" destOrd="0" parTransId="{53B1F753-92F5-4572-A667-1943E02758BA}" sibTransId="{E686D189-3F2B-414D-B48F-DF61DF9EC5C6}"/>
    <dgm:cxn modelId="{16DFDFA7-367C-4D44-8EE5-EB6D1DC5D999}" type="presOf" srcId="{FE0AAD61-A179-4EE1-B8B5-115117B68099}" destId="{C6053329-1E6F-49B6-8B30-27A8664F7825}" srcOrd="0" destOrd="0" presId="urn:microsoft.com/office/officeart/2005/8/layout/vList2"/>
    <dgm:cxn modelId="{7CB862B2-9C99-40A4-BC54-A85FB74BBA85}" type="presOf" srcId="{C9058924-C572-4061-A012-0A71C350CC68}" destId="{A63E082C-96F5-4537-8CDC-A17ECB7D251D}" srcOrd="0" destOrd="0" presId="urn:microsoft.com/office/officeart/2005/8/layout/vList2"/>
    <dgm:cxn modelId="{C3F399C1-C495-48EA-9588-B4E74759F8D4}" srcId="{740B1DCA-81B9-4727-915A-CF057F3A4A17}" destId="{23AE1472-9493-4EBC-8D9E-3760BD9987FA}" srcOrd="1" destOrd="0" parTransId="{DA2C8769-16E9-4E13-9409-EFBFBC9230FB}" sibTransId="{69066589-F0EF-433A-A6F7-B7A0E062088A}"/>
    <dgm:cxn modelId="{542942C8-D500-4456-8C72-B22DD7AC0073}" srcId="{740B1DCA-81B9-4727-915A-CF057F3A4A17}" destId="{D8A8F4E2-08F7-44A8-BF8E-3CE01D375E27}" srcOrd="0" destOrd="0" parTransId="{CA1B3A9B-D5BD-477B-AF3E-6A45C7261B77}" sibTransId="{5BC0A259-EEC4-4264-A4FA-38E1E936EE6E}"/>
    <dgm:cxn modelId="{168157CE-ADBF-4369-94F0-AA6F2199D226}" type="presOf" srcId="{D8A8F4E2-08F7-44A8-BF8E-3CE01D375E27}" destId="{4505EB3E-9326-44E4-A7FD-7310CBB0D7FE}" srcOrd="0" destOrd="0" presId="urn:microsoft.com/office/officeart/2005/8/layout/vList2"/>
    <dgm:cxn modelId="{DB64AFDC-B2F1-402C-8C2E-61872AB99B80}" srcId="{740B1DCA-81B9-4727-915A-CF057F3A4A17}" destId="{C9058924-C572-4061-A012-0A71C350CC68}" srcOrd="2" destOrd="0" parTransId="{E1DAD424-1019-4A25-BC1F-08F0F55AE5C8}" sibTransId="{D6778F3C-86BB-4304-8188-B2D3CB83733F}"/>
    <dgm:cxn modelId="{050439E3-692A-437A-AAE6-18AC6977C3E7}" type="presOf" srcId="{23AE1472-9493-4EBC-8D9E-3760BD9987FA}" destId="{0C1D2C4A-C62B-4686-B34E-F55231BE40C9}" srcOrd="0" destOrd="0" presId="urn:microsoft.com/office/officeart/2005/8/layout/vList2"/>
    <dgm:cxn modelId="{BDF64BEC-14C8-4DCB-B9C0-6602D49E878F}" type="presOf" srcId="{6CC0DF6E-73BD-4644-B173-AD2FFD1F46F9}" destId="{6564C122-FF65-446A-890E-DB8114CA3A48}" srcOrd="0" destOrd="0" presId="urn:microsoft.com/office/officeart/2005/8/layout/vList2"/>
    <dgm:cxn modelId="{FF4C92F2-92B2-49F1-919C-C93C5A2CD69E}" srcId="{740B1DCA-81B9-4727-915A-CF057F3A4A17}" destId="{FE0AAD61-A179-4EE1-B8B5-115117B68099}" srcOrd="4" destOrd="0" parTransId="{F34AA4A9-A1E6-429A-B3CD-B1E534C03034}" sibTransId="{28F079D4-785D-4707-AADB-978F8E1C6047}"/>
    <dgm:cxn modelId="{C63C76F3-EE27-40E2-AAA0-A5BED0D446FF}" srcId="{740B1DCA-81B9-4727-915A-CF057F3A4A17}" destId="{AED9FC17-3EA7-4B93-9E90-573C996EF0C8}" srcOrd="5" destOrd="0" parTransId="{F53401F9-5466-4C48-A8CE-F1158893148B}" sibTransId="{78864BF5-2A4B-4A62-B500-AD835D5E9BEF}"/>
    <dgm:cxn modelId="{913959C5-BB14-4EB9-A36D-CCBB7095C250}" type="presParOf" srcId="{F998D37B-3B86-4214-8B97-135B9F27B0A6}" destId="{4505EB3E-9326-44E4-A7FD-7310CBB0D7FE}" srcOrd="0" destOrd="0" presId="urn:microsoft.com/office/officeart/2005/8/layout/vList2"/>
    <dgm:cxn modelId="{1F359858-EA56-41EB-872E-7933417875FC}" type="presParOf" srcId="{F998D37B-3B86-4214-8B97-135B9F27B0A6}" destId="{E1344825-376B-4F1C-8527-A4BA0AB2D1BF}" srcOrd="1" destOrd="0" presId="urn:microsoft.com/office/officeart/2005/8/layout/vList2"/>
    <dgm:cxn modelId="{1BFD48EC-E52D-4686-A54A-8ABC74DB4319}" type="presParOf" srcId="{F998D37B-3B86-4214-8B97-135B9F27B0A6}" destId="{0C1D2C4A-C62B-4686-B34E-F55231BE40C9}" srcOrd="2" destOrd="0" presId="urn:microsoft.com/office/officeart/2005/8/layout/vList2"/>
    <dgm:cxn modelId="{F7CECAC5-F3AD-43CF-BE2D-2CD75907F78D}" type="presParOf" srcId="{F998D37B-3B86-4214-8B97-135B9F27B0A6}" destId="{AF5CAA19-6963-4C28-A4CB-84A184F644B3}" srcOrd="3" destOrd="0" presId="urn:microsoft.com/office/officeart/2005/8/layout/vList2"/>
    <dgm:cxn modelId="{E313F853-A254-4A17-BF2A-1ECA7A1B609D}" type="presParOf" srcId="{F998D37B-3B86-4214-8B97-135B9F27B0A6}" destId="{A63E082C-96F5-4537-8CDC-A17ECB7D251D}" srcOrd="4" destOrd="0" presId="urn:microsoft.com/office/officeart/2005/8/layout/vList2"/>
    <dgm:cxn modelId="{0527966E-7EE7-4D64-AD60-1DB5E461B4D3}" type="presParOf" srcId="{F998D37B-3B86-4214-8B97-135B9F27B0A6}" destId="{D5C72740-4B4F-4A38-8F84-512FCAD9033A}" srcOrd="5" destOrd="0" presId="urn:microsoft.com/office/officeart/2005/8/layout/vList2"/>
    <dgm:cxn modelId="{4EFF5F1E-7407-456E-AFFA-86D59D8CF104}" type="presParOf" srcId="{F998D37B-3B86-4214-8B97-135B9F27B0A6}" destId="{6564C122-FF65-446A-890E-DB8114CA3A48}" srcOrd="6" destOrd="0" presId="urn:microsoft.com/office/officeart/2005/8/layout/vList2"/>
    <dgm:cxn modelId="{C375D578-48EB-410E-A69B-1D7CF2E3CADB}" type="presParOf" srcId="{F998D37B-3B86-4214-8B97-135B9F27B0A6}" destId="{7CC1C347-9F86-4F01-A6DE-63D7708D0FB0}" srcOrd="7" destOrd="0" presId="urn:microsoft.com/office/officeart/2005/8/layout/vList2"/>
    <dgm:cxn modelId="{5C242E6F-1C11-4341-92D7-5F64E2558888}" type="presParOf" srcId="{F998D37B-3B86-4214-8B97-135B9F27B0A6}" destId="{C6053329-1E6F-49B6-8B30-27A8664F7825}" srcOrd="8" destOrd="0" presId="urn:microsoft.com/office/officeart/2005/8/layout/vList2"/>
    <dgm:cxn modelId="{0742B8FB-768D-4DFD-9546-C4A71E23CF96}" type="presParOf" srcId="{F998D37B-3B86-4214-8B97-135B9F27B0A6}" destId="{53517BE8-4A9D-4EAC-8E50-936CAE9DD31C}" srcOrd="9" destOrd="0" presId="urn:microsoft.com/office/officeart/2005/8/layout/vList2"/>
    <dgm:cxn modelId="{429BAB1B-562C-4AAB-A8DF-288EB5003DE6}" type="presParOf" srcId="{F998D37B-3B86-4214-8B97-135B9F27B0A6}" destId="{4B1BC403-4B1B-427C-840E-F1F10310752E}"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BB9076-91C0-493A-A2BB-874F31440951}" type="doc">
      <dgm:prSet loTypeId="urn:microsoft.com/office/officeart/2009/3/layout/IncreasingArrowsProcess" loCatId="process" qsTypeId="urn:microsoft.com/office/officeart/2005/8/quickstyle/simple1" qsCatId="simple" csTypeId="urn:microsoft.com/office/officeart/2005/8/colors/accent3_3" csCatId="accent3" phldr="1"/>
      <dgm:spPr/>
      <dgm:t>
        <a:bodyPr/>
        <a:lstStyle/>
        <a:p>
          <a:endParaRPr lang="en-US"/>
        </a:p>
      </dgm:t>
    </dgm:pt>
    <dgm:pt modelId="{7F2E8A47-5A3E-4740-AD98-6BA2D35842BE}">
      <dgm:prSet phldrT="[Text]"/>
      <dgm:spPr/>
      <dgm:t>
        <a:bodyPr/>
        <a:lstStyle/>
        <a:p>
          <a:r>
            <a:rPr lang="en-US" b="0" dirty="0"/>
            <a:t>Meeting Number</a:t>
          </a:r>
          <a:r>
            <a:rPr lang="en-US" dirty="0"/>
            <a:t> </a:t>
          </a:r>
          <a:r>
            <a:rPr lang="en-US" b="0" dirty="0"/>
            <a:t>One</a:t>
          </a:r>
          <a:endParaRPr lang="en-US" dirty="0"/>
        </a:p>
      </dgm:t>
    </dgm:pt>
    <dgm:pt modelId="{F170F8BC-6E50-462A-8CBD-27EF2E5519C9}" type="parTrans" cxnId="{9C8AEB6C-168B-4C0D-9FC7-C7348E115B69}">
      <dgm:prSet/>
      <dgm:spPr/>
      <dgm:t>
        <a:bodyPr/>
        <a:lstStyle/>
        <a:p>
          <a:endParaRPr lang="en-US"/>
        </a:p>
      </dgm:t>
    </dgm:pt>
    <dgm:pt modelId="{38FBCB67-4639-4707-8333-B21046712369}" type="sibTrans" cxnId="{9C8AEB6C-168B-4C0D-9FC7-C7348E115B69}">
      <dgm:prSet/>
      <dgm:spPr/>
      <dgm:t>
        <a:bodyPr/>
        <a:lstStyle/>
        <a:p>
          <a:endParaRPr lang="en-US"/>
        </a:p>
      </dgm:t>
    </dgm:pt>
    <dgm:pt modelId="{33D80DBB-1AEA-4ABC-BF67-F5CF9092324A}">
      <dgm:prSet phldrT="[Text]"/>
      <dgm:spPr/>
      <dgm:t>
        <a:bodyPr/>
        <a:lstStyle/>
        <a:p>
          <a:pPr algn="just">
            <a:buFont typeface="Arial" panose="020B0604020202020204" pitchFamily="34" charset="0"/>
            <a:buChar char="•"/>
          </a:pPr>
          <a:r>
            <a:rPr lang="en-US" dirty="0"/>
            <a:t>The patient discussed her life story with the researcher. The patient began to realize her behavioral pattern of “not wanting to bother others” and her desire “not to worry her family with her cancer diagnosis”. </a:t>
          </a:r>
        </a:p>
      </dgm:t>
    </dgm:pt>
    <dgm:pt modelId="{5E3A16B7-97D1-409F-B736-DE55E0AD9C5D}" type="parTrans" cxnId="{673BE9C0-EAAC-40F6-B77E-C356EFF601FE}">
      <dgm:prSet/>
      <dgm:spPr/>
      <dgm:t>
        <a:bodyPr/>
        <a:lstStyle/>
        <a:p>
          <a:endParaRPr lang="en-US"/>
        </a:p>
      </dgm:t>
    </dgm:pt>
    <dgm:pt modelId="{5B0A5DA8-F3CF-4AFC-A277-542A110A30E4}" type="sibTrans" cxnId="{673BE9C0-EAAC-40F6-B77E-C356EFF601FE}">
      <dgm:prSet/>
      <dgm:spPr/>
      <dgm:t>
        <a:bodyPr/>
        <a:lstStyle/>
        <a:p>
          <a:endParaRPr lang="en-US"/>
        </a:p>
      </dgm:t>
    </dgm:pt>
    <dgm:pt modelId="{C05060F5-68F0-4C58-A780-1E26A1968D9D}">
      <dgm:prSet phldrT="[Text]"/>
      <dgm:spPr/>
      <dgm:t>
        <a:bodyPr/>
        <a:lstStyle/>
        <a:p>
          <a:r>
            <a:rPr lang="en-US" dirty="0"/>
            <a:t>Meeting Number Two</a:t>
          </a:r>
        </a:p>
      </dgm:t>
    </dgm:pt>
    <dgm:pt modelId="{BD6CEDD6-B7DE-47AC-B6BD-0149804126CA}" type="parTrans" cxnId="{17CDD716-9057-4450-B384-ADF769E427A5}">
      <dgm:prSet/>
      <dgm:spPr/>
      <dgm:t>
        <a:bodyPr/>
        <a:lstStyle/>
        <a:p>
          <a:endParaRPr lang="en-US"/>
        </a:p>
      </dgm:t>
    </dgm:pt>
    <dgm:pt modelId="{D2703923-620B-4026-87EC-A2484259FEAB}" type="sibTrans" cxnId="{17CDD716-9057-4450-B384-ADF769E427A5}">
      <dgm:prSet/>
      <dgm:spPr/>
      <dgm:t>
        <a:bodyPr/>
        <a:lstStyle/>
        <a:p>
          <a:endParaRPr lang="en-US"/>
        </a:p>
      </dgm:t>
    </dgm:pt>
    <dgm:pt modelId="{3D24DCDF-BF35-41B9-BFD6-0DB02E69F533}">
      <dgm:prSet phldrT="[Text]"/>
      <dgm:spPr/>
      <dgm:t>
        <a:bodyPr/>
        <a:lstStyle/>
        <a:p>
          <a:pPr algn="l">
            <a:buFont typeface="Arial" panose="020B0604020202020204" pitchFamily="34" charset="0"/>
            <a:buChar char="•"/>
          </a:pPr>
          <a:r>
            <a:rPr lang="en-US" dirty="0"/>
            <a:t>During the second meeting, the patient’s husband and father joined. </a:t>
          </a:r>
        </a:p>
      </dgm:t>
    </dgm:pt>
    <dgm:pt modelId="{BFF4FBC6-DB96-4806-ACF4-554B52A00E8C}" type="parTrans" cxnId="{55857E51-D422-49F3-A4A4-8A9E0EB69AD7}">
      <dgm:prSet/>
      <dgm:spPr/>
      <dgm:t>
        <a:bodyPr/>
        <a:lstStyle/>
        <a:p>
          <a:endParaRPr lang="en-US"/>
        </a:p>
      </dgm:t>
    </dgm:pt>
    <dgm:pt modelId="{FF03DD51-6956-4424-BFA0-E9812A0E50B0}" type="sibTrans" cxnId="{55857E51-D422-49F3-A4A4-8A9E0EB69AD7}">
      <dgm:prSet/>
      <dgm:spPr/>
      <dgm:t>
        <a:bodyPr/>
        <a:lstStyle/>
        <a:p>
          <a:endParaRPr lang="en-US"/>
        </a:p>
      </dgm:t>
    </dgm:pt>
    <dgm:pt modelId="{8D7B0907-80D6-442D-8542-A8A6EF80D9B2}">
      <dgm:prSet phldrT="[Text]"/>
      <dgm:spPr/>
      <dgm:t>
        <a:bodyPr/>
        <a:lstStyle/>
        <a:p>
          <a:r>
            <a:rPr lang="en-US" dirty="0"/>
            <a:t>Meeting Number Three</a:t>
          </a:r>
        </a:p>
      </dgm:t>
    </dgm:pt>
    <dgm:pt modelId="{20BBD872-AD4F-4A19-9BE9-5772C71CBF7C}" type="parTrans" cxnId="{DBAF54A1-C383-4C79-BF11-2B0471C6D96A}">
      <dgm:prSet/>
      <dgm:spPr/>
      <dgm:t>
        <a:bodyPr/>
        <a:lstStyle/>
        <a:p>
          <a:endParaRPr lang="en-US"/>
        </a:p>
      </dgm:t>
    </dgm:pt>
    <dgm:pt modelId="{89E30012-11CD-4897-A47A-B79A1A586232}" type="sibTrans" cxnId="{DBAF54A1-C383-4C79-BF11-2B0471C6D96A}">
      <dgm:prSet/>
      <dgm:spPr/>
      <dgm:t>
        <a:bodyPr/>
        <a:lstStyle/>
        <a:p>
          <a:endParaRPr lang="en-US"/>
        </a:p>
      </dgm:t>
    </dgm:pt>
    <dgm:pt modelId="{9FD67642-860C-4D57-93B8-58644FA0E088}">
      <dgm:prSet phldrT="[Text]"/>
      <dgm:spPr/>
      <dgm:t>
        <a:bodyPr/>
        <a:lstStyle/>
        <a:p>
          <a:pPr algn="l">
            <a:buFont typeface="Arial" panose="020B0604020202020204" pitchFamily="34" charset="0"/>
            <a:buChar char="•"/>
          </a:pPr>
          <a:r>
            <a:rPr lang="en-US" dirty="0"/>
            <a:t>During the third meeting, the patient’s daughter joined.</a:t>
          </a:r>
        </a:p>
      </dgm:t>
    </dgm:pt>
    <dgm:pt modelId="{FC6F1E4D-DF1E-4E28-8AE1-9952566CFAB1}" type="parTrans" cxnId="{5CE47BB4-ED7A-4F27-BDA4-DE1F4160D095}">
      <dgm:prSet/>
      <dgm:spPr/>
      <dgm:t>
        <a:bodyPr/>
        <a:lstStyle/>
        <a:p>
          <a:endParaRPr lang="en-US"/>
        </a:p>
      </dgm:t>
    </dgm:pt>
    <dgm:pt modelId="{BBE012FE-D26E-4C95-8BDC-C3CA10FEB578}" type="sibTrans" cxnId="{5CE47BB4-ED7A-4F27-BDA4-DE1F4160D095}">
      <dgm:prSet/>
      <dgm:spPr/>
      <dgm:t>
        <a:bodyPr/>
        <a:lstStyle/>
        <a:p>
          <a:endParaRPr lang="en-US"/>
        </a:p>
      </dgm:t>
    </dgm:pt>
    <dgm:pt modelId="{F84130C1-3661-477C-954D-3A58435A2B7D}">
      <dgm:prSet/>
      <dgm:spPr/>
      <dgm:t>
        <a:bodyPr/>
        <a:lstStyle/>
        <a:p>
          <a:pPr algn="just"/>
          <a:r>
            <a:rPr lang="en-US" dirty="0"/>
            <a:t>The patient discussed how she has always been independent stemming from her belief that she “needs to take care of her younger brothers”. </a:t>
          </a:r>
        </a:p>
      </dgm:t>
    </dgm:pt>
    <dgm:pt modelId="{9488182E-D597-453D-AA61-1AAD79C73A8B}" type="parTrans" cxnId="{295D2DDF-A7FE-497E-B5C2-1AA4D93F3C43}">
      <dgm:prSet/>
      <dgm:spPr/>
      <dgm:t>
        <a:bodyPr/>
        <a:lstStyle/>
        <a:p>
          <a:endParaRPr lang="en-US"/>
        </a:p>
      </dgm:t>
    </dgm:pt>
    <dgm:pt modelId="{DCC8FD80-80A9-43D7-B194-CB9B6A942530}" type="sibTrans" cxnId="{295D2DDF-A7FE-497E-B5C2-1AA4D93F3C43}">
      <dgm:prSet/>
      <dgm:spPr/>
      <dgm:t>
        <a:bodyPr/>
        <a:lstStyle/>
        <a:p>
          <a:endParaRPr lang="en-US"/>
        </a:p>
      </dgm:t>
    </dgm:pt>
    <dgm:pt modelId="{E0E13BA3-C4A1-4DF0-A959-61442DCABB4B}">
      <dgm:prSet/>
      <dgm:spPr/>
      <dgm:t>
        <a:bodyPr/>
        <a:lstStyle/>
        <a:p>
          <a:pPr algn="l"/>
          <a:r>
            <a:rPr lang="en-US" dirty="0"/>
            <a:t>Patient began to realize that she has always gone out of her way so as not to burden or bother others with her needs or problems</a:t>
          </a:r>
        </a:p>
      </dgm:t>
    </dgm:pt>
    <dgm:pt modelId="{2409B1A6-9C9C-4AE8-AF01-D46181E9CF74}" type="parTrans" cxnId="{ED7EBE63-6710-439B-9367-234B9B0780F2}">
      <dgm:prSet/>
      <dgm:spPr/>
      <dgm:t>
        <a:bodyPr/>
        <a:lstStyle/>
        <a:p>
          <a:endParaRPr lang="en-US"/>
        </a:p>
      </dgm:t>
    </dgm:pt>
    <dgm:pt modelId="{6AB352D6-522C-4F44-8A8D-AE79689AB999}" type="sibTrans" cxnId="{ED7EBE63-6710-439B-9367-234B9B0780F2}">
      <dgm:prSet/>
      <dgm:spPr/>
      <dgm:t>
        <a:bodyPr/>
        <a:lstStyle/>
        <a:p>
          <a:endParaRPr lang="en-US"/>
        </a:p>
      </dgm:t>
    </dgm:pt>
    <dgm:pt modelId="{3729B20C-571A-4CE0-AB8C-ADE221E361CC}">
      <dgm:prSet/>
      <dgm:spPr/>
      <dgm:t>
        <a:bodyPr/>
        <a:lstStyle/>
        <a:p>
          <a:pPr algn="l"/>
          <a:r>
            <a:rPr lang="en-US" dirty="0"/>
            <a:t>Patient’s daughter expressed her appreciation for the meetings as she had already noticed a change in her parents and their willingness to be open and honest with her. </a:t>
          </a:r>
        </a:p>
      </dgm:t>
    </dgm:pt>
    <dgm:pt modelId="{F8192391-112B-4A16-B320-31EFEAC527D5}" type="parTrans" cxnId="{8C7D9C77-6A40-48B3-8E45-050B887ECC4A}">
      <dgm:prSet/>
      <dgm:spPr/>
      <dgm:t>
        <a:bodyPr/>
        <a:lstStyle/>
        <a:p>
          <a:endParaRPr lang="en-US"/>
        </a:p>
      </dgm:t>
    </dgm:pt>
    <dgm:pt modelId="{DCFD2EC0-0C62-4C0B-AEA9-73AD69E0D7F7}" type="sibTrans" cxnId="{8C7D9C77-6A40-48B3-8E45-050B887ECC4A}">
      <dgm:prSet/>
      <dgm:spPr/>
      <dgm:t>
        <a:bodyPr/>
        <a:lstStyle/>
        <a:p>
          <a:endParaRPr lang="en-US"/>
        </a:p>
      </dgm:t>
    </dgm:pt>
    <dgm:pt modelId="{C395574B-E831-4061-BFDE-A76871241A4F}">
      <dgm:prSet/>
      <dgm:spPr/>
      <dgm:t>
        <a:bodyPr/>
        <a:lstStyle/>
        <a:p>
          <a:pPr algn="l"/>
          <a:r>
            <a:rPr lang="en-US" dirty="0"/>
            <a:t>The family acknowledged the value they have gained from this introspective experience. </a:t>
          </a:r>
        </a:p>
      </dgm:t>
    </dgm:pt>
    <dgm:pt modelId="{580295E3-2410-4CCA-AD82-5A5929F4B269}" type="parTrans" cxnId="{93F39335-F9BD-4488-AA9C-5B24DCADC501}">
      <dgm:prSet/>
      <dgm:spPr/>
      <dgm:t>
        <a:bodyPr/>
        <a:lstStyle/>
        <a:p>
          <a:endParaRPr lang="en-US"/>
        </a:p>
      </dgm:t>
    </dgm:pt>
    <dgm:pt modelId="{7BB665BF-346F-4918-8B77-CEA2B349A64B}" type="sibTrans" cxnId="{93F39335-F9BD-4488-AA9C-5B24DCADC501}">
      <dgm:prSet/>
      <dgm:spPr/>
      <dgm:t>
        <a:bodyPr/>
        <a:lstStyle/>
        <a:p>
          <a:endParaRPr lang="en-US"/>
        </a:p>
      </dgm:t>
    </dgm:pt>
    <dgm:pt modelId="{5A6F9C06-B45B-44CB-B5FD-D3E8815C4FE9}">
      <dgm:prSet/>
      <dgm:spPr/>
      <dgm:t>
        <a:bodyPr/>
        <a:lstStyle/>
        <a:p>
          <a:pPr algn="l"/>
          <a:r>
            <a:rPr lang="en-US" dirty="0"/>
            <a:t>Patient was able to verbalize her behavioral pattern of not being open and honest with her family as a way of not burdening them.</a:t>
          </a:r>
        </a:p>
      </dgm:t>
    </dgm:pt>
    <dgm:pt modelId="{C8DA64D1-637F-41B1-9C0D-77675C4945C8}" type="parTrans" cxnId="{8D9C8BB0-E2DA-4AFB-B994-5EFC1031BA47}">
      <dgm:prSet/>
      <dgm:spPr/>
      <dgm:t>
        <a:bodyPr/>
        <a:lstStyle/>
        <a:p>
          <a:endParaRPr lang="en-US"/>
        </a:p>
      </dgm:t>
    </dgm:pt>
    <dgm:pt modelId="{5029F8F8-1812-4873-A42E-3E691DDEC0B4}" type="sibTrans" cxnId="{8D9C8BB0-E2DA-4AFB-B994-5EFC1031BA47}">
      <dgm:prSet/>
      <dgm:spPr/>
      <dgm:t>
        <a:bodyPr/>
        <a:lstStyle/>
        <a:p>
          <a:endParaRPr lang="en-US"/>
        </a:p>
      </dgm:t>
    </dgm:pt>
    <dgm:pt modelId="{E2A848F9-5756-44FA-8392-3683D0DA3574}">
      <dgm:prSet/>
      <dgm:spPr/>
      <dgm:t>
        <a:bodyPr/>
        <a:lstStyle/>
        <a:p>
          <a:pPr algn="l"/>
          <a:r>
            <a:rPr lang="en-US" dirty="0"/>
            <a:t>Patient’s father and husband acknowledged this pattern and agreed that they also needed to be more open and honest.</a:t>
          </a:r>
        </a:p>
      </dgm:t>
    </dgm:pt>
    <dgm:pt modelId="{D17E1DFD-0586-495A-802C-B3FA27BC3CA7}" type="parTrans" cxnId="{548ADEF0-192E-4F53-9015-CEF092C25839}">
      <dgm:prSet/>
      <dgm:spPr/>
      <dgm:t>
        <a:bodyPr/>
        <a:lstStyle/>
        <a:p>
          <a:endParaRPr lang="en-US"/>
        </a:p>
      </dgm:t>
    </dgm:pt>
    <dgm:pt modelId="{67533ECA-DBE9-4ADB-9794-0A16ED72F943}" type="sibTrans" cxnId="{548ADEF0-192E-4F53-9015-CEF092C25839}">
      <dgm:prSet/>
      <dgm:spPr/>
      <dgm:t>
        <a:bodyPr/>
        <a:lstStyle/>
        <a:p>
          <a:endParaRPr lang="en-US"/>
        </a:p>
      </dgm:t>
    </dgm:pt>
    <dgm:pt modelId="{AA641AA8-E2FB-4ADE-B68E-6DBD32AD081C}">
      <dgm:prSet/>
      <dgm:spPr/>
      <dgm:t>
        <a:bodyPr/>
        <a:lstStyle/>
        <a:p>
          <a:pPr algn="l"/>
          <a:r>
            <a:rPr lang="en-US" dirty="0"/>
            <a:t>Patient began to realize that she needed to rely on others. </a:t>
          </a:r>
        </a:p>
      </dgm:t>
    </dgm:pt>
    <dgm:pt modelId="{E24F6FD8-0445-4CED-B060-DBBC947E3118}" type="parTrans" cxnId="{B75B9168-9C74-47A3-948C-8C99C0EBD3BC}">
      <dgm:prSet/>
      <dgm:spPr/>
      <dgm:t>
        <a:bodyPr/>
        <a:lstStyle/>
        <a:p>
          <a:endParaRPr lang="en-US"/>
        </a:p>
      </dgm:t>
    </dgm:pt>
    <dgm:pt modelId="{FA388720-F26C-4FD6-AB02-D23A517C5E7F}" type="sibTrans" cxnId="{B75B9168-9C74-47A3-948C-8C99C0EBD3BC}">
      <dgm:prSet/>
      <dgm:spPr/>
      <dgm:t>
        <a:bodyPr/>
        <a:lstStyle/>
        <a:p>
          <a:endParaRPr lang="en-US"/>
        </a:p>
      </dgm:t>
    </dgm:pt>
    <dgm:pt modelId="{3558CA5B-4FE9-4D36-BE26-2A2C7445D3C2}" type="pres">
      <dgm:prSet presAssocID="{84BB9076-91C0-493A-A2BB-874F31440951}" presName="Name0" presStyleCnt="0">
        <dgm:presLayoutVars>
          <dgm:chMax val="5"/>
          <dgm:chPref val="5"/>
          <dgm:dir/>
          <dgm:animLvl val="lvl"/>
        </dgm:presLayoutVars>
      </dgm:prSet>
      <dgm:spPr/>
    </dgm:pt>
    <dgm:pt modelId="{81D21EED-3E5D-42A7-952C-2B57B4FFFEA0}" type="pres">
      <dgm:prSet presAssocID="{7F2E8A47-5A3E-4740-AD98-6BA2D35842BE}" presName="parentText1" presStyleLbl="node1" presStyleIdx="0" presStyleCnt="3">
        <dgm:presLayoutVars>
          <dgm:chMax/>
          <dgm:chPref val="3"/>
          <dgm:bulletEnabled val="1"/>
        </dgm:presLayoutVars>
      </dgm:prSet>
      <dgm:spPr/>
    </dgm:pt>
    <dgm:pt modelId="{B7EA7B37-E865-4717-AF3C-C6E3DFA1DA41}" type="pres">
      <dgm:prSet presAssocID="{7F2E8A47-5A3E-4740-AD98-6BA2D35842BE}" presName="childText1" presStyleLbl="solidAlignAcc1" presStyleIdx="0" presStyleCnt="3">
        <dgm:presLayoutVars>
          <dgm:chMax val="0"/>
          <dgm:chPref val="0"/>
          <dgm:bulletEnabled val="1"/>
        </dgm:presLayoutVars>
      </dgm:prSet>
      <dgm:spPr/>
    </dgm:pt>
    <dgm:pt modelId="{B3AEC77B-A8D4-4484-9D11-B70AC78BC21F}" type="pres">
      <dgm:prSet presAssocID="{C05060F5-68F0-4C58-A780-1E26A1968D9D}" presName="parentText2" presStyleLbl="node1" presStyleIdx="1" presStyleCnt="3">
        <dgm:presLayoutVars>
          <dgm:chMax/>
          <dgm:chPref val="3"/>
          <dgm:bulletEnabled val="1"/>
        </dgm:presLayoutVars>
      </dgm:prSet>
      <dgm:spPr/>
    </dgm:pt>
    <dgm:pt modelId="{0B3A4D76-4202-43FB-ABE0-ED56961B325D}" type="pres">
      <dgm:prSet presAssocID="{C05060F5-68F0-4C58-A780-1E26A1968D9D}" presName="childText2" presStyleLbl="solidAlignAcc1" presStyleIdx="1" presStyleCnt="3">
        <dgm:presLayoutVars>
          <dgm:chMax val="0"/>
          <dgm:chPref val="0"/>
          <dgm:bulletEnabled val="1"/>
        </dgm:presLayoutVars>
      </dgm:prSet>
      <dgm:spPr/>
    </dgm:pt>
    <dgm:pt modelId="{8B07E1FF-1D85-4054-AD35-2EF433CB7596}" type="pres">
      <dgm:prSet presAssocID="{8D7B0907-80D6-442D-8542-A8A6EF80D9B2}" presName="parentText3" presStyleLbl="node1" presStyleIdx="2" presStyleCnt="3">
        <dgm:presLayoutVars>
          <dgm:chMax/>
          <dgm:chPref val="3"/>
          <dgm:bulletEnabled val="1"/>
        </dgm:presLayoutVars>
      </dgm:prSet>
      <dgm:spPr/>
    </dgm:pt>
    <dgm:pt modelId="{3DBB4EEE-A3DB-4F42-B3FA-D8D3C7E841FA}" type="pres">
      <dgm:prSet presAssocID="{8D7B0907-80D6-442D-8542-A8A6EF80D9B2}" presName="childText3" presStyleLbl="solidAlignAcc1" presStyleIdx="2" presStyleCnt="3">
        <dgm:presLayoutVars>
          <dgm:chMax val="0"/>
          <dgm:chPref val="0"/>
          <dgm:bulletEnabled val="1"/>
        </dgm:presLayoutVars>
      </dgm:prSet>
      <dgm:spPr/>
    </dgm:pt>
  </dgm:ptLst>
  <dgm:cxnLst>
    <dgm:cxn modelId="{17CDD716-9057-4450-B384-ADF769E427A5}" srcId="{84BB9076-91C0-493A-A2BB-874F31440951}" destId="{C05060F5-68F0-4C58-A780-1E26A1968D9D}" srcOrd="1" destOrd="0" parTransId="{BD6CEDD6-B7DE-47AC-B6BD-0149804126CA}" sibTransId="{D2703923-620B-4026-87EC-A2484259FEAB}"/>
    <dgm:cxn modelId="{012E071F-3846-4DA2-8E4B-28AAD196F6A4}" type="presOf" srcId="{E2A848F9-5756-44FA-8392-3683D0DA3574}" destId="{0B3A4D76-4202-43FB-ABE0-ED56961B325D}" srcOrd="0" destOrd="2" presId="urn:microsoft.com/office/officeart/2009/3/layout/IncreasingArrowsProcess"/>
    <dgm:cxn modelId="{93F39335-F9BD-4488-AA9C-5B24DCADC501}" srcId="{8D7B0907-80D6-442D-8542-A8A6EF80D9B2}" destId="{C395574B-E831-4061-BFDE-A76871241A4F}" srcOrd="2" destOrd="0" parTransId="{580295E3-2410-4CCA-AD82-5A5929F4B269}" sibTransId="{7BB665BF-346F-4918-8B77-CEA2B349A64B}"/>
    <dgm:cxn modelId="{3951E260-9B92-49E0-B748-C5995FEE862E}" type="presOf" srcId="{E0E13BA3-C4A1-4DF0-A959-61442DCABB4B}" destId="{B7EA7B37-E865-4717-AF3C-C6E3DFA1DA41}" srcOrd="0" destOrd="2" presId="urn:microsoft.com/office/officeart/2009/3/layout/IncreasingArrowsProcess"/>
    <dgm:cxn modelId="{ED7EBE63-6710-439B-9367-234B9B0780F2}" srcId="{7F2E8A47-5A3E-4740-AD98-6BA2D35842BE}" destId="{E0E13BA3-C4A1-4DF0-A959-61442DCABB4B}" srcOrd="2" destOrd="0" parTransId="{2409B1A6-9C9C-4AE8-AF01-D46181E9CF74}" sibTransId="{6AB352D6-522C-4F44-8A8D-AE79689AB999}"/>
    <dgm:cxn modelId="{D963FF63-F9E9-4B2C-A060-5DC955AFA548}" type="presOf" srcId="{C395574B-E831-4061-BFDE-A76871241A4F}" destId="{3DBB4EEE-A3DB-4F42-B3FA-D8D3C7E841FA}" srcOrd="0" destOrd="2" presId="urn:microsoft.com/office/officeart/2009/3/layout/IncreasingArrowsProcess"/>
    <dgm:cxn modelId="{B75B9168-9C74-47A3-948C-8C99C0EBD3BC}" srcId="{C05060F5-68F0-4C58-A780-1E26A1968D9D}" destId="{AA641AA8-E2FB-4ADE-B68E-6DBD32AD081C}" srcOrd="3" destOrd="0" parTransId="{E24F6FD8-0445-4CED-B060-DBBC947E3118}" sibTransId="{FA388720-F26C-4FD6-AB02-D23A517C5E7F}"/>
    <dgm:cxn modelId="{9C8AEB6C-168B-4C0D-9FC7-C7348E115B69}" srcId="{84BB9076-91C0-493A-A2BB-874F31440951}" destId="{7F2E8A47-5A3E-4740-AD98-6BA2D35842BE}" srcOrd="0" destOrd="0" parTransId="{F170F8BC-6E50-462A-8CBD-27EF2E5519C9}" sibTransId="{38FBCB67-4639-4707-8333-B21046712369}"/>
    <dgm:cxn modelId="{55857E51-D422-49F3-A4A4-8A9E0EB69AD7}" srcId="{C05060F5-68F0-4C58-A780-1E26A1968D9D}" destId="{3D24DCDF-BF35-41B9-BFD6-0DB02E69F533}" srcOrd="0" destOrd="0" parTransId="{BFF4FBC6-DB96-4806-ACF4-554B52A00E8C}" sibTransId="{FF03DD51-6956-4424-BFA0-E9812A0E50B0}"/>
    <dgm:cxn modelId="{4F5CFE54-C3AE-4DA5-B852-69378E9C5A7B}" type="presOf" srcId="{C05060F5-68F0-4C58-A780-1E26A1968D9D}" destId="{B3AEC77B-A8D4-4484-9D11-B70AC78BC21F}" srcOrd="0" destOrd="0" presId="urn:microsoft.com/office/officeart/2009/3/layout/IncreasingArrowsProcess"/>
    <dgm:cxn modelId="{7461CE75-72AD-4017-868E-889A214832E1}" type="presOf" srcId="{5A6F9C06-B45B-44CB-B5FD-D3E8815C4FE9}" destId="{0B3A4D76-4202-43FB-ABE0-ED56961B325D}" srcOrd="0" destOrd="1" presId="urn:microsoft.com/office/officeart/2009/3/layout/IncreasingArrowsProcess"/>
    <dgm:cxn modelId="{8C7D9C77-6A40-48B3-8E45-050B887ECC4A}" srcId="{8D7B0907-80D6-442D-8542-A8A6EF80D9B2}" destId="{3729B20C-571A-4CE0-AB8C-ADE221E361CC}" srcOrd="1" destOrd="0" parTransId="{F8192391-112B-4A16-B320-31EFEAC527D5}" sibTransId="{DCFD2EC0-0C62-4C0B-AEA9-73AD69E0D7F7}"/>
    <dgm:cxn modelId="{D31BDA5A-86F3-4750-8EE3-649E01B06BE1}" type="presOf" srcId="{3729B20C-571A-4CE0-AB8C-ADE221E361CC}" destId="{3DBB4EEE-A3DB-4F42-B3FA-D8D3C7E841FA}" srcOrd="0" destOrd="1" presId="urn:microsoft.com/office/officeart/2009/3/layout/IncreasingArrowsProcess"/>
    <dgm:cxn modelId="{93055094-29C6-4E76-A907-392C0DD569FC}" type="presOf" srcId="{8D7B0907-80D6-442D-8542-A8A6EF80D9B2}" destId="{8B07E1FF-1D85-4054-AD35-2EF433CB7596}" srcOrd="0" destOrd="0" presId="urn:microsoft.com/office/officeart/2009/3/layout/IncreasingArrowsProcess"/>
    <dgm:cxn modelId="{643B4F98-F840-413E-B514-ADB956F574F5}" type="presOf" srcId="{AA641AA8-E2FB-4ADE-B68E-6DBD32AD081C}" destId="{0B3A4D76-4202-43FB-ABE0-ED56961B325D}" srcOrd="0" destOrd="3" presId="urn:microsoft.com/office/officeart/2009/3/layout/IncreasingArrowsProcess"/>
    <dgm:cxn modelId="{DBAF54A1-C383-4C79-BF11-2B0471C6D96A}" srcId="{84BB9076-91C0-493A-A2BB-874F31440951}" destId="{8D7B0907-80D6-442D-8542-A8A6EF80D9B2}" srcOrd="2" destOrd="0" parTransId="{20BBD872-AD4F-4A19-9BE9-5772C71CBF7C}" sibTransId="{89E30012-11CD-4897-A47A-B79A1A586232}"/>
    <dgm:cxn modelId="{618B38A5-D219-4859-B194-A8FBC70A8982}" type="presOf" srcId="{84BB9076-91C0-493A-A2BB-874F31440951}" destId="{3558CA5B-4FE9-4D36-BE26-2A2C7445D3C2}" srcOrd="0" destOrd="0" presId="urn:microsoft.com/office/officeart/2009/3/layout/IncreasingArrowsProcess"/>
    <dgm:cxn modelId="{D24DADAA-73CF-4E6B-ADFD-36CE37161F76}" type="presOf" srcId="{F84130C1-3661-477C-954D-3A58435A2B7D}" destId="{B7EA7B37-E865-4717-AF3C-C6E3DFA1DA41}" srcOrd="0" destOrd="1" presId="urn:microsoft.com/office/officeart/2009/3/layout/IncreasingArrowsProcess"/>
    <dgm:cxn modelId="{8D9C8BB0-E2DA-4AFB-B994-5EFC1031BA47}" srcId="{C05060F5-68F0-4C58-A780-1E26A1968D9D}" destId="{5A6F9C06-B45B-44CB-B5FD-D3E8815C4FE9}" srcOrd="1" destOrd="0" parTransId="{C8DA64D1-637F-41B1-9C0D-77675C4945C8}" sibTransId="{5029F8F8-1812-4873-A42E-3E691DDEC0B4}"/>
    <dgm:cxn modelId="{5879DCB2-DC9D-4A99-B0EE-7C9B91EBE7F3}" type="presOf" srcId="{33D80DBB-1AEA-4ABC-BF67-F5CF9092324A}" destId="{B7EA7B37-E865-4717-AF3C-C6E3DFA1DA41}" srcOrd="0" destOrd="0" presId="urn:microsoft.com/office/officeart/2009/3/layout/IncreasingArrowsProcess"/>
    <dgm:cxn modelId="{5CE47BB4-ED7A-4F27-BDA4-DE1F4160D095}" srcId="{8D7B0907-80D6-442D-8542-A8A6EF80D9B2}" destId="{9FD67642-860C-4D57-93B8-58644FA0E088}" srcOrd="0" destOrd="0" parTransId="{FC6F1E4D-DF1E-4E28-8AE1-9952566CFAB1}" sibTransId="{BBE012FE-D26E-4C95-8BDC-C3CA10FEB578}"/>
    <dgm:cxn modelId="{31FE77B9-E6D0-4288-83E2-226600CBB5CB}" type="presOf" srcId="{7F2E8A47-5A3E-4740-AD98-6BA2D35842BE}" destId="{81D21EED-3E5D-42A7-952C-2B57B4FFFEA0}" srcOrd="0" destOrd="0" presId="urn:microsoft.com/office/officeart/2009/3/layout/IncreasingArrowsProcess"/>
    <dgm:cxn modelId="{673BE9C0-EAAC-40F6-B77E-C356EFF601FE}" srcId="{7F2E8A47-5A3E-4740-AD98-6BA2D35842BE}" destId="{33D80DBB-1AEA-4ABC-BF67-F5CF9092324A}" srcOrd="0" destOrd="0" parTransId="{5E3A16B7-97D1-409F-B736-DE55E0AD9C5D}" sibTransId="{5B0A5DA8-F3CF-4AFC-A277-542A110A30E4}"/>
    <dgm:cxn modelId="{9E8E76CC-E42D-498D-8BC2-6ECFD2EF0B8B}" type="presOf" srcId="{3D24DCDF-BF35-41B9-BFD6-0DB02E69F533}" destId="{0B3A4D76-4202-43FB-ABE0-ED56961B325D}" srcOrd="0" destOrd="0" presId="urn:microsoft.com/office/officeart/2009/3/layout/IncreasingArrowsProcess"/>
    <dgm:cxn modelId="{295D2DDF-A7FE-497E-B5C2-1AA4D93F3C43}" srcId="{7F2E8A47-5A3E-4740-AD98-6BA2D35842BE}" destId="{F84130C1-3661-477C-954D-3A58435A2B7D}" srcOrd="1" destOrd="0" parTransId="{9488182E-D597-453D-AA61-1AAD79C73A8B}" sibTransId="{DCC8FD80-80A9-43D7-B194-CB9B6A942530}"/>
    <dgm:cxn modelId="{BD812CEF-2480-4A95-B34B-25DB922A75B5}" type="presOf" srcId="{9FD67642-860C-4D57-93B8-58644FA0E088}" destId="{3DBB4EEE-A3DB-4F42-B3FA-D8D3C7E841FA}" srcOrd="0" destOrd="0" presId="urn:microsoft.com/office/officeart/2009/3/layout/IncreasingArrowsProcess"/>
    <dgm:cxn modelId="{548ADEF0-192E-4F53-9015-CEF092C25839}" srcId="{C05060F5-68F0-4C58-A780-1E26A1968D9D}" destId="{E2A848F9-5756-44FA-8392-3683D0DA3574}" srcOrd="2" destOrd="0" parTransId="{D17E1DFD-0586-495A-802C-B3FA27BC3CA7}" sibTransId="{67533ECA-DBE9-4ADB-9794-0A16ED72F943}"/>
    <dgm:cxn modelId="{6D7AF405-F9E6-4164-8885-FDC17579F316}" type="presParOf" srcId="{3558CA5B-4FE9-4D36-BE26-2A2C7445D3C2}" destId="{81D21EED-3E5D-42A7-952C-2B57B4FFFEA0}" srcOrd="0" destOrd="0" presId="urn:microsoft.com/office/officeart/2009/3/layout/IncreasingArrowsProcess"/>
    <dgm:cxn modelId="{D0131B92-C053-46BD-8BA4-04A4B85C94C0}" type="presParOf" srcId="{3558CA5B-4FE9-4D36-BE26-2A2C7445D3C2}" destId="{B7EA7B37-E865-4717-AF3C-C6E3DFA1DA41}" srcOrd="1" destOrd="0" presId="urn:microsoft.com/office/officeart/2009/3/layout/IncreasingArrowsProcess"/>
    <dgm:cxn modelId="{A3FC1F27-10A1-4184-B7CC-9C20B3689CE0}" type="presParOf" srcId="{3558CA5B-4FE9-4D36-BE26-2A2C7445D3C2}" destId="{B3AEC77B-A8D4-4484-9D11-B70AC78BC21F}" srcOrd="2" destOrd="0" presId="urn:microsoft.com/office/officeart/2009/3/layout/IncreasingArrowsProcess"/>
    <dgm:cxn modelId="{9594F124-D36C-4013-AB98-D8B49A6FCD51}" type="presParOf" srcId="{3558CA5B-4FE9-4D36-BE26-2A2C7445D3C2}" destId="{0B3A4D76-4202-43FB-ABE0-ED56961B325D}" srcOrd="3" destOrd="0" presId="urn:microsoft.com/office/officeart/2009/3/layout/IncreasingArrowsProcess"/>
    <dgm:cxn modelId="{6C474F07-D1A2-4740-B75A-12B7D3CC23C2}" type="presParOf" srcId="{3558CA5B-4FE9-4D36-BE26-2A2C7445D3C2}" destId="{8B07E1FF-1D85-4054-AD35-2EF433CB7596}" srcOrd="4" destOrd="0" presId="urn:microsoft.com/office/officeart/2009/3/layout/IncreasingArrowsProcess"/>
    <dgm:cxn modelId="{4F561AA6-2105-497F-91A9-DEBE14BC73A5}" type="presParOf" srcId="{3558CA5B-4FE9-4D36-BE26-2A2C7445D3C2}" destId="{3DBB4EEE-A3DB-4F42-B3FA-D8D3C7E841FA}" srcOrd="5"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B1636-DDCE-46B2-B11A-569695812F6E}">
      <dsp:nvSpPr>
        <dsp:cNvPr id="0" name=""/>
        <dsp:cNvSpPr/>
      </dsp:nvSpPr>
      <dsp:spPr>
        <a:xfrm>
          <a:off x="4785" y="1871108"/>
          <a:ext cx="3223341" cy="265858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Bachelors in Arts - Baylor University </a:t>
          </a:r>
        </a:p>
        <a:p>
          <a:pPr marL="171450" lvl="1" indent="-171450" algn="l" defTabSz="711200">
            <a:lnSpc>
              <a:spcPct val="90000"/>
            </a:lnSpc>
            <a:spcBef>
              <a:spcPct val="0"/>
            </a:spcBef>
            <a:spcAft>
              <a:spcPct val="15000"/>
            </a:spcAft>
            <a:buChar char="•"/>
          </a:pPr>
          <a:r>
            <a:rPr lang="en-US" sz="1600" kern="1200" dirty="0"/>
            <a:t>Bachelors- University of Tennessee 1962</a:t>
          </a:r>
        </a:p>
        <a:p>
          <a:pPr marL="171450" lvl="1" indent="-171450" algn="l" defTabSz="711200">
            <a:lnSpc>
              <a:spcPct val="90000"/>
            </a:lnSpc>
            <a:spcBef>
              <a:spcPct val="0"/>
            </a:spcBef>
            <a:spcAft>
              <a:spcPct val="15000"/>
            </a:spcAft>
            <a:buChar char="•"/>
          </a:pPr>
          <a:r>
            <a:rPr lang="en-US" sz="1600" kern="1200" dirty="0"/>
            <a:t>Masters – University of California 1964</a:t>
          </a:r>
        </a:p>
        <a:p>
          <a:pPr marL="171450" lvl="1" indent="-171450" algn="l" defTabSz="711200">
            <a:lnSpc>
              <a:spcPct val="90000"/>
            </a:lnSpc>
            <a:spcBef>
              <a:spcPct val="0"/>
            </a:spcBef>
            <a:spcAft>
              <a:spcPct val="15000"/>
            </a:spcAft>
            <a:buChar char="•"/>
          </a:pPr>
          <a:r>
            <a:rPr lang="en-US" sz="1600" kern="1200" dirty="0"/>
            <a:t>Doctorate – NYU 1971</a:t>
          </a:r>
        </a:p>
      </dsp:txBody>
      <dsp:txXfrm>
        <a:off x="65966" y="1932289"/>
        <a:ext cx="3100979" cy="1966524"/>
      </dsp:txXfrm>
    </dsp:sp>
    <dsp:sp modelId="{D76EE15F-968C-47F6-9D2C-A715519C2300}">
      <dsp:nvSpPr>
        <dsp:cNvPr id="0" name=""/>
        <dsp:cNvSpPr/>
      </dsp:nvSpPr>
      <dsp:spPr>
        <a:xfrm>
          <a:off x="1863203" y="2477170"/>
          <a:ext cx="3500649" cy="3500649"/>
        </a:xfrm>
        <a:prstGeom prst="leftCircularArrow">
          <a:avLst>
            <a:gd name="adj1" fmla="val 2987"/>
            <a:gd name="adj2" fmla="val 366201"/>
            <a:gd name="adj3" fmla="val 2302989"/>
            <a:gd name="adj4" fmla="val 9185767"/>
            <a:gd name="adj5" fmla="val 348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9B07C3-4D1E-4B65-BADF-BD824568E98F}">
      <dsp:nvSpPr>
        <dsp:cNvPr id="0" name=""/>
        <dsp:cNvSpPr/>
      </dsp:nvSpPr>
      <dsp:spPr>
        <a:xfrm>
          <a:off x="721083" y="4091139"/>
          <a:ext cx="2865192" cy="8771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EDUCATION</a:t>
          </a:r>
        </a:p>
      </dsp:txBody>
      <dsp:txXfrm>
        <a:off x="746772" y="4116828"/>
        <a:ext cx="2813814" cy="825726"/>
      </dsp:txXfrm>
    </dsp:sp>
    <dsp:sp modelId="{B9604B02-717A-4B49-98B2-0423E701F121}">
      <dsp:nvSpPr>
        <dsp:cNvPr id="0" name=""/>
        <dsp:cNvSpPr/>
      </dsp:nvSpPr>
      <dsp:spPr>
        <a:xfrm>
          <a:off x="4084274" y="1536867"/>
          <a:ext cx="3223341" cy="332232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b" anchorCtr="0">
          <a:noAutofit/>
        </a:bodyPr>
        <a:lstStyle/>
        <a:p>
          <a:pPr marL="171450" lvl="1" indent="-171450" algn="l" defTabSz="711200">
            <a:lnSpc>
              <a:spcPct val="90000"/>
            </a:lnSpc>
            <a:spcBef>
              <a:spcPct val="0"/>
            </a:spcBef>
            <a:spcAft>
              <a:spcPct val="15000"/>
            </a:spcAft>
            <a:buChar char="•"/>
          </a:pPr>
          <a:r>
            <a:rPr lang="en-US" sz="1600" kern="1200" dirty="0"/>
            <a:t>Joint director of Nursing </a:t>
          </a:r>
        </a:p>
        <a:p>
          <a:pPr marL="171450" lvl="1" indent="-171450" algn="l" defTabSz="711200">
            <a:lnSpc>
              <a:spcPct val="90000"/>
            </a:lnSpc>
            <a:spcBef>
              <a:spcPct val="0"/>
            </a:spcBef>
            <a:spcAft>
              <a:spcPct val="15000"/>
            </a:spcAft>
            <a:buChar char="•"/>
          </a:pPr>
          <a:r>
            <a:rPr lang="en-US" sz="1600" kern="1200" dirty="0"/>
            <a:t>Asst. Professor of nursing – University of Tenn. </a:t>
          </a:r>
        </a:p>
        <a:p>
          <a:pPr marL="171450" lvl="1" indent="-171450" algn="l" defTabSz="711200">
            <a:lnSpc>
              <a:spcPct val="90000"/>
            </a:lnSpc>
            <a:spcBef>
              <a:spcPct val="0"/>
            </a:spcBef>
            <a:spcAft>
              <a:spcPct val="15000"/>
            </a:spcAft>
            <a:buChar char="•"/>
          </a:pPr>
          <a:r>
            <a:rPr lang="en-US" sz="1600" kern="1200" dirty="0"/>
            <a:t>Professor in Charge of Grad Study in Nursing – Penn State</a:t>
          </a:r>
        </a:p>
        <a:p>
          <a:pPr marL="171450" lvl="1" indent="-171450" algn="l" defTabSz="711200">
            <a:lnSpc>
              <a:spcPct val="90000"/>
            </a:lnSpc>
            <a:spcBef>
              <a:spcPct val="0"/>
            </a:spcBef>
            <a:spcAft>
              <a:spcPct val="15000"/>
            </a:spcAft>
            <a:buChar char="•"/>
          </a:pPr>
          <a:r>
            <a:rPr lang="en-US" sz="1600" b="0" i="0" kern="1200" dirty="0"/>
            <a:t>Civilian consultant to the U.S. Surgeon General for Nursing Research</a:t>
          </a:r>
          <a:endParaRPr lang="en-US" sz="1600" kern="1200" dirty="0"/>
        </a:p>
        <a:p>
          <a:pPr marL="171450" lvl="1" indent="-171450" algn="l" defTabSz="711200">
            <a:lnSpc>
              <a:spcPct val="90000"/>
            </a:lnSpc>
            <a:spcBef>
              <a:spcPct val="0"/>
            </a:spcBef>
            <a:spcAft>
              <a:spcPct val="15000"/>
            </a:spcAft>
            <a:buChar char="•"/>
          </a:pPr>
          <a:r>
            <a:rPr lang="en-US" sz="1600" kern="1200" dirty="0"/>
            <a:t>Nurse Theorist – University of Minnesota 1984 – 1996</a:t>
          </a:r>
        </a:p>
      </dsp:txBody>
      <dsp:txXfrm>
        <a:off x="4160730" y="2325250"/>
        <a:ext cx="3070429" cy="2457485"/>
      </dsp:txXfrm>
    </dsp:sp>
    <dsp:sp modelId="{AF6D7D74-B06A-4A3C-B4D3-458A03795F42}">
      <dsp:nvSpPr>
        <dsp:cNvPr id="0" name=""/>
        <dsp:cNvSpPr/>
      </dsp:nvSpPr>
      <dsp:spPr>
        <a:xfrm>
          <a:off x="5848252" y="199697"/>
          <a:ext cx="3910981" cy="3910981"/>
        </a:xfrm>
        <a:prstGeom prst="circularArrow">
          <a:avLst>
            <a:gd name="adj1" fmla="val 2674"/>
            <a:gd name="adj2" fmla="val 325385"/>
            <a:gd name="adj3" fmla="val 19614150"/>
            <a:gd name="adj4" fmla="val 12690556"/>
            <a:gd name="adj5" fmla="val 312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B8ECE6-62A8-497F-AA04-06D0CCA7B1EC}">
      <dsp:nvSpPr>
        <dsp:cNvPr id="0" name=""/>
        <dsp:cNvSpPr/>
      </dsp:nvSpPr>
      <dsp:spPr>
        <a:xfrm>
          <a:off x="4800572" y="1192389"/>
          <a:ext cx="2865192" cy="7735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WORK</a:t>
          </a:r>
        </a:p>
      </dsp:txBody>
      <dsp:txXfrm>
        <a:off x="4823229" y="1215046"/>
        <a:ext cx="2819878" cy="728253"/>
      </dsp:txXfrm>
    </dsp:sp>
    <dsp:sp modelId="{D180AE17-C034-4A39-9B68-0D7F914EECF2}">
      <dsp:nvSpPr>
        <dsp:cNvPr id="0" name=""/>
        <dsp:cNvSpPr/>
      </dsp:nvSpPr>
      <dsp:spPr>
        <a:xfrm>
          <a:off x="8163764" y="1617272"/>
          <a:ext cx="3223341" cy="316990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Fellow in the American Academy of Nursing</a:t>
          </a:r>
        </a:p>
        <a:p>
          <a:pPr marL="114300" lvl="1" indent="-114300" algn="l" defTabSz="622300">
            <a:lnSpc>
              <a:spcPct val="90000"/>
            </a:lnSpc>
            <a:spcBef>
              <a:spcPct val="0"/>
            </a:spcBef>
            <a:spcAft>
              <a:spcPct val="15000"/>
            </a:spcAft>
            <a:buChar char="•"/>
          </a:pPr>
          <a:r>
            <a:rPr lang="en-US" sz="1400" kern="1200" dirty="0"/>
            <a:t>Outstanding Alumni by Univ. of Tenn. And NYU</a:t>
          </a:r>
        </a:p>
        <a:p>
          <a:pPr marL="114300" lvl="1" indent="-114300" algn="l" defTabSz="622300">
            <a:lnSpc>
              <a:spcPct val="90000"/>
            </a:lnSpc>
            <a:spcBef>
              <a:spcPct val="0"/>
            </a:spcBef>
            <a:spcAft>
              <a:spcPct val="15000"/>
            </a:spcAft>
            <a:buChar char="•"/>
          </a:pPr>
          <a:r>
            <a:rPr lang="en-US" sz="1400" kern="1200" dirty="0"/>
            <a:t>Distinguished Scholar of Nursing Award from NYU</a:t>
          </a:r>
        </a:p>
        <a:p>
          <a:pPr marL="114300" lvl="1" indent="-114300" algn="l" defTabSz="622300">
            <a:lnSpc>
              <a:spcPct val="90000"/>
            </a:lnSpc>
            <a:spcBef>
              <a:spcPct val="0"/>
            </a:spcBef>
            <a:spcAft>
              <a:spcPct val="15000"/>
            </a:spcAft>
            <a:buChar char="•"/>
          </a:pPr>
          <a:r>
            <a:rPr lang="en-US" sz="1400" kern="1200" dirty="0"/>
            <a:t>Founders Award for Excellence in Nursing Research from Sigma Theta Tau International </a:t>
          </a:r>
        </a:p>
        <a:p>
          <a:pPr marL="114300" lvl="1" indent="-114300" algn="l" defTabSz="622300">
            <a:lnSpc>
              <a:spcPct val="90000"/>
            </a:lnSpc>
            <a:spcBef>
              <a:spcPct val="0"/>
            </a:spcBef>
            <a:spcAft>
              <a:spcPct val="15000"/>
            </a:spcAft>
            <a:buChar char="•"/>
          </a:pPr>
          <a:r>
            <a:rPr lang="en-US" sz="1400" kern="1200" dirty="0"/>
            <a:t>E. Louise Grant Award for Nursing Excellence from Univ. of Minnesota</a:t>
          </a:r>
        </a:p>
      </dsp:txBody>
      <dsp:txXfrm>
        <a:off x="8236712" y="1690220"/>
        <a:ext cx="3077445" cy="2344745"/>
      </dsp:txXfrm>
    </dsp:sp>
    <dsp:sp modelId="{94874544-2EA2-45A7-8154-3A1A4E67B2A0}">
      <dsp:nvSpPr>
        <dsp:cNvPr id="0" name=""/>
        <dsp:cNvSpPr/>
      </dsp:nvSpPr>
      <dsp:spPr>
        <a:xfrm>
          <a:off x="8758148" y="4247187"/>
          <a:ext cx="2865192" cy="96489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HONORS AND ACKNOWLEDGEMENTS</a:t>
          </a:r>
        </a:p>
      </dsp:txBody>
      <dsp:txXfrm>
        <a:off x="8786409" y="4275448"/>
        <a:ext cx="2808670" cy="908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A129CF-FC35-4AFB-96E8-6FFE4ED7225E}">
      <dsp:nvSpPr>
        <dsp:cNvPr id="0" name=""/>
        <dsp:cNvSpPr/>
      </dsp:nvSpPr>
      <dsp:spPr>
        <a:xfrm>
          <a:off x="5152" y="1047533"/>
          <a:ext cx="4505757" cy="450575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47967" tIns="25400" rIns="247967"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a:t>The initial idea for Newman’s Health as Expanding Consciousness Theory came together as a result of an invitation to speak at a conference on nursing in 1978. </a:t>
          </a:r>
          <a:endParaRPr lang="en-US" sz="2000" kern="1200" dirty="0"/>
        </a:p>
      </dsp:txBody>
      <dsp:txXfrm>
        <a:off x="665005" y="1707386"/>
        <a:ext cx="3186051" cy="3186051"/>
      </dsp:txXfrm>
    </dsp:sp>
    <dsp:sp modelId="{1BA20067-8AEE-4552-AA0F-E445CAE84DFA}">
      <dsp:nvSpPr>
        <dsp:cNvPr id="0" name=""/>
        <dsp:cNvSpPr/>
      </dsp:nvSpPr>
      <dsp:spPr>
        <a:xfrm>
          <a:off x="3609759" y="1047533"/>
          <a:ext cx="4505757" cy="450575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47967" tIns="25400" rIns="247967" bIns="25400" numCol="1" spcCol="1270" anchor="ctr" anchorCtr="1">
          <a:noAutofit/>
        </a:bodyPr>
        <a:lstStyle/>
        <a:p>
          <a:pPr marL="0" lvl="0" indent="0" algn="ctr" defTabSz="889000">
            <a:lnSpc>
              <a:spcPct val="90000"/>
            </a:lnSpc>
            <a:spcBef>
              <a:spcPct val="0"/>
            </a:spcBef>
            <a:spcAft>
              <a:spcPct val="35000"/>
            </a:spcAft>
            <a:buNone/>
          </a:pPr>
          <a:r>
            <a:rPr lang="en-US" sz="2000" b="0" i="0" kern="1200" dirty="0"/>
            <a:t>Other theorists that </a:t>
          </a:r>
        </a:p>
        <a:p>
          <a:pPr marL="0" lvl="0" indent="0" algn="ctr" defTabSz="889000">
            <a:lnSpc>
              <a:spcPct val="90000"/>
            </a:lnSpc>
            <a:spcBef>
              <a:spcPct val="0"/>
            </a:spcBef>
            <a:spcAft>
              <a:spcPct val="35000"/>
            </a:spcAft>
            <a:buNone/>
          </a:pPr>
          <a:r>
            <a:rPr lang="en-US" sz="2000" b="0" i="0" kern="1200" dirty="0"/>
            <a:t>influenced her work:</a:t>
          </a:r>
          <a:endParaRPr lang="en-US" sz="2000" kern="1200" dirty="0"/>
        </a:p>
        <a:p>
          <a:pPr marL="171450" lvl="1" indent="-171450" algn="ctr" defTabSz="711200">
            <a:lnSpc>
              <a:spcPct val="90000"/>
            </a:lnSpc>
            <a:spcBef>
              <a:spcPct val="0"/>
            </a:spcBef>
            <a:spcAft>
              <a:spcPct val="15000"/>
            </a:spcAft>
            <a:buFont typeface="Wingdings" panose="05000000000000000000" pitchFamily="2" charset="2"/>
            <a:buChar char="v"/>
          </a:pPr>
          <a:r>
            <a:rPr lang="en-US" sz="1600" kern="1200" dirty="0"/>
            <a:t> R</a:t>
          </a:r>
          <a:r>
            <a:rPr lang="en-US" sz="1600" b="0" i="0" kern="1200" dirty="0"/>
            <a:t>ogers’ Theory of Unitary Human Beings. It was stimulated by concern for those for whom the absence of disease or disability is not possible. </a:t>
          </a:r>
          <a:endParaRPr lang="en-US" sz="1600" kern="1200" dirty="0"/>
        </a:p>
        <a:p>
          <a:pPr marL="171450" lvl="1" indent="-171450" algn="ctr" defTabSz="711200">
            <a:lnSpc>
              <a:spcPct val="90000"/>
            </a:lnSpc>
            <a:spcBef>
              <a:spcPct val="0"/>
            </a:spcBef>
            <a:spcAft>
              <a:spcPct val="15000"/>
            </a:spcAft>
            <a:buFont typeface="Wingdings" panose="05000000000000000000" pitchFamily="2" charset="2"/>
            <a:buChar char="v"/>
          </a:pPr>
          <a:r>
            <a:rPr lang="en-US" sz="1600" b="0" i="0" kern="1200" dirty="0"/>
            <a:t> Bentov’s concept of the evolution of consciousness, </a:t>
          </a:r>
          <a:endParaRPr lang="en-US" sz="1600" kern="1200" dirty="0"/>
        </a:p>
        <a:p>
          <a:pPr marL="171450" lvl="1" indent="-171450" algn="ctr" defTabSz="711200">
            <a:lnSpc>
              <a:spcPct val="90000"/>
            </a:lnSpc>
            <a:spcBef>
              <a:spcPct val="0"/>
            </a:spcBef>
            <a:spcAft>
              <a:spcPct val="15000"/>
            </a:spcAft>
            <a:buFont typeface="Wingdings" panose="05000000000000000000" pitchFamily="2" charset="2"/>
            <a:buChar char="v"/>
          </a:pPr>
          <a:r>
            <a:rPr lang="en-US" sz="1600" b="0" i="0" kern="1200" dirty="0"/>
            <a:t> Young’s Theory of Process</a:t>
          </a:r>
          <a:endParaRPr lang="en-US" sz="1600" kern="1200" dirty="0"/>
        </a:p>
        <a:p>
          <a:pPr marL="171450" lvl="1" indent="-171450" algn="ctr" defTabSz="711200">
            <a:lnSpc>
              <a:spcPct val="90000"/>
            </a:lnSpc>
            <a:spcBef>
              <a:spcPct val="0"/>
            </a:spcBef>
            <a:spcAft>
              <a:spcPct val="15000"/>
            </a:spcAft>
            <a:buFont typeface="Wingdings" panose="05000000000000000000" pitchFamily="2" charset="2"/>
            <a:buChar char="v"/>
          </a:pPr>
          <a:r>
            <a:rPr lang="en-US" sz="1600" b="0" i="0" kern="1200" dirty="0"/>
            <a:t> Bohm’s Theory of Implicate</a:t>
          </a:r>
          <a:endParaRPr lang="en-US" sz="1600" kern="1200" dirty="0"/>
        </a:p>
      </dsp:txBody>
      <dsp:txXfrm>
        <a:off x="4269612" y="1707386"/>
        <a:ext cx="3186051" cy="3186051"/>
      </dsp:txXfrm>
    </dsp:sp>
    <dsp:sp modelId="{C6DD771E-3955-49F4-BC1A-77CFE014BEBB}">
      <dsp:nvSpPr>
        <dsp:cNvPr id="0" name=""/>
        <dsp:cNvSpPr/>
      </dsp:nvSpPr>
      <dsp:spPr>
        <a:xfrm>
          <a:off x="7214365" y="1047533"/>
          <a:ext cx="4505757" cy="4505757"/>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47967" tIns="20320" rIns="247967"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This grand theory of nursing claims that every person in every situation, regardless of how disordered and hopeless it may seem, is part of the universal process of expanding consciousness, which is a process of becoming more of oneself, finding greater meaning in life, and of reaching new dimensions of connectedness with other people and the world.</a:t>
          </a:r>
          <a:endParaRPr lang="en-US" sz="1600" kern="1200" dirty="0"/>
        </a:p>
      </dsp:txBody>
      <dsp:txXfrm>
        <a:off x="7874218" y="1707386"/>
        <a:ext cx="3186051" cy="31860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D24DC-4F7B-4D63-850C-573EAB5A1D9E}">
      <dsp:nvSpPr>
        <dsp:cNvPr id="0" name=""/>
        <dsp:cNvSpPr/>
      </dsp:nvSpPr>
      <dsp:spPr>
        <a:xfrm>
          <a:off x="117360" y="248558"/>
          <a:ext cx="2698608" cy="1859341"/>
        </a:xfrm>
        <a:prstGeom prst="round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63000" r="-6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19AB6C-A613-429A-B78F-627D54BE426D}">
      <dsp:nvSpPr>
        <dsp:cNvPr id="0" name=""/>
        <dsp:cNvSpPr/>
      </dsp:nvSpPr>
      <dsp:spPr>
        <a:xfrm>
          <a:off x="156112" y="2500707"/>
          <a:ext cx="2698608" cy="2559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en-US" sz="2000" b="1" kern="1200" dirty="0"/>
            <a:t>Health</a:t>
          </a:r>
          <a:endParaRPr lang="en-US" sz="2000" kern="1200" dirty="0"/>
        </a:p>
        <a:p>
          <a:pPr marL="171450" lvl="1" indent="-171450" algn="l" defTabSz="711200">
            <a:lnSpc>
              <a:spcPct val="90000"/>
            </a:lnSpc>
            <a:spcBef>
              <a:spcPct val="0"/>
            </a:spcBef>
            <a:spcAft>
              <a:spcPct val="15000"/>
            </a:spcAft>
            <a:buChar char="•"/>
          </a:pPr>
          <a:r>
            <a:rPr lang="en-US" sz="1600" kern="1200" dirty="0"/>
            <a:t>“Health and illness are synthesized as health - the fusion on one state of being (disease) with its opposite (non-disease) results in what can be regarded as health”.</a:t>
          </a:r>
        </a:p>
      </dsp:txBody>
      <dsp:txXfrm>
        <a:off x="156112" y="2500707"/>
        <a:ext cx="2698608" cy="2559756"/>
      </dsp:txXfrm>
    </dsp:sp>
    <dsp:sp modelId="{C436BC07-50DD-48DF-887D-940368B20F96}">
      <dsp:nvSpPr>
        <dsp:cNvPr id="0" name=""/>
        <dsp:cNvSpPr/>
      </dsp:nvSpPr>
      <dsp:spPr>
        <a:xfrm>
          <a:off x="3069400" y="343835"/>
          <a:ext cx="2698608" cy="1859341"/>
        </a:xfrm>
        <a:prstGeom prst="round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7767A0-CB5E-4F14-A267-41797ECD2D59}">
      <dsp:nvSpPr>
        <dsp:cNvPr id="0" name=""/>
        <dsp:cNvSpPr/>
      </dsp:nvSpPr>
      <dsp:spPr>
        <a:xfrm>
          <a:off x="2935495" y="2331720"/>
          <a:ext cx="2698608" cy="3025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en-US" sz="2000" b="1" kern="1200" dirty="0"/>
            <a:t>Nursing</a:t>
          </a:r>
          <a:endParaRPr lang="en-US" sz="2000" kern="1200" dirty="0"/>
        </a:p>
        <a:p>
          <a:pPr marL="171450" lvl="1" indent="-171450" algn="l" defTabSz="711200">
            <a:lnSpc>
              <a:spcPct val="90000"/>
            </a:lnSpc>
            <a:spcBef>
              <a:spcPct val="0"/>
            </a:spcBef>
            <a:spcAft>
              <a:spcPct val="15000"/>
            </a:spcAft>
            <a:buChar char="•"/>
          </a:pPr>
          <a:r>
            <a:rPr lang="en-US" sz="1600" kern="1200" dirty="0"/>
            <a:t>Nursing is “caring in the human health experience”.</a:t>
          </a:r>
        </a:p>
        <a:p>
          <a:pPr marL="171450" lvl="1" indent="-171450" algn="l" defTabSz="711200">
            <a:lnSpc>
              <a:spcPct val="90000"/>
            </a:lnSpc>
            <a:spcBef>
              <a:spcPct val="0"/>
            </a:spcBef>
            <a:spcAft>
              <a:spcPct val="15000"/>
            </a:spcAft>
            <a:buChar char="•"/>
          </a:pPr>
          <a:r>
            <a:rPr lang="en-US" sz="1600" kern="1200" dirty="0"/>
            <a:t>Nursing is seen as a partnership between the nurse and client, in which both grow, in the “sense of higher levels of consciousness”</a:t>
          </a:r>
        </a:p>
      </dsp:txBody>
      <dsp:txXfrm>
        <a:off x="2935495" y="2331720"/>
        <a:ext cx="2698608" cy="3025837"/>
      </dsp:txXfrm>
    </dsp:sp>
    <dsp:sp modelId="{3ECD08EB-576F-4775-A711-8FB0AAD3EF67}">
      <dsp:nvSpPr>
        <dsp:cNvPr id="0" name=""/>
        <dsp:cNvSpPr/>
      </dsp:nvSpPr>
      <dsp:spPr>
        <a:xfrm>
          <a:off x="6229759" y="114820"/>
          <a:ext cx="2907291" cy="2337396"/>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031E87-755E-435F-B949-0A1D7E7D02A2}">
      <dsp:nvSpPr>
        <dsp:cNvPr id="0" name=""/>
        <dsp:cNvSpPr/>
      </dsp:nvSpPr>
      <dsp:spPr>
        <a:xfrm>
          <a:off x="5990622" y="2449089"/>
          <a:ext cx="3283828" cy="3133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l" defTabSz="711200">
            <a:lnSpc>
              <a:spcPct val="90000"/>
            </a:lnSpc>
            <a:spcBef>
              <a:spcPct val="0"/>
            </a:spcBef>
            <a:spcAft>
              <a:spcPct val="35000"/>
            </a:spcAft>
            <a:buNone/>
          </a:pPr>
          <a:r>
            <a:rPr lang="en-US" sz="1600" b="1" kern="1200" dirty="0"/>
            <a:t>Human</a:t>
          </a:r>
          <a:endParaRPr lang="en-US" sz="1600" kern="1200" dirty="0"/>
        </a:p>
        <a:p>
          <a:pPr marL="114300" lvl="1" indent="-114300" algn="l" defTabSz="622300">
            <a:lnSpc>
              <a:spcPct val="90000"/>
            </a:lnSpc>
            <a:spcBef>
              <a:spcPct val="0"/>
            </a:spcBef>
            <a:spcAft>
              <a:spcPct val="15000"/>
            </a:spcAft>
            <a:buChar char="•"/>
          </a:pPr>
          <a:r>
            <a:rPr lang="en-US" sz="1400" kern="1200" dirty="0"/>
            <a:t>“The human is unitary, that is, it cannot be divided into parts, and is inseparable from the larger unitary field”</a:t>
          </a:r>
        </a:p>
        <a:p>
          <a:pPr marL="114300" lvl="1" indent="-114300" algn="l" defTabSz="622300">
            <a:lnSpc>
              <a:spcPct val="90000"/>
            </a:lnSpc>
            <a:spcBef>
              <a:spcPct val="0"/>
            </a:spcBef>
            <a:spcAft>
              <a:spcPct val="15000"/>
            </a:spcAft>
            <a:buChar char="•"/>
          </a:pPr>
          <a:r>
            <a:rPr lang="en-US" sz="1400" kern="1200" dirty="0"/>
            <a:t>“Persons as individuals, and human beings as a species are identified by their patterns of consciousness.”</a:t>
          </a:r>
        </a:p>
        <a:p>
          <a:pPr marL="114300" lvl="1" indent="-114300" algn="l" defTabSz="622300">
            <a:lnSpc>
              <a:spcPct val="90000"/>
            </a:lnSpc>
            <a:spcBef>
              <a:spcPct val="0"/>
            </a:spcBef>
            <a:spcAft>
              <a:spcPct val="15000"/>
            </a:spcAft>
            <a:buChar char="•"/>
          </a:pPr>
          <a:r>
            <a:rPr lang="en-US" sz="1400" kern="1200" dirty="0"/>
            <a:t>“The person does not possess consciousness-the person is consciousness”.</a:t>
          </a:r>
        </a:p>
        <a:p>
          <a:pPr marL="114300" lvl="1" indent="-114300" algn="l" defTabSz="622300">
            <a:lnSpc>
              <a:spcPct val="90000"/>
            </a:lnSpc>
            <a:spcBef>
              <a:spcPct val="0"/>
            </a:spcBef>
            <a:spcAft>
              <a:spcPct val="15000"/>
            </a:spcAft>
            <a:buChar char="•"/>
          </a:pPr>
          <a:r>
            <a:rPr lang="en-US" sz="1400" kern="1200" dirty="0"/>
            <a:t>Persons are  “centers of consciousness” within an overall pattern of expanding consciousness” </a:t>
          </a:r>
        </a:p>
      </dsp:txBody>
      <dsp:txXfrm>
        <a:off x="5990622" y="2449089"/>
        <a:ext cx="3283828" cy="3133104"/>
      </dsp:txXfrm>
    </dsp:sp>
    <dsp:sp modelId="{5CB1A1CC-6883-4EB2-A5C6-B8B0F594A3BC}">
      <dsp:nvSpPr>
        <dsp:cNvPr id="0" name=""/>
        <dsp:cNvSpPr/>
      </dsp:nvSpPr>
      <dsp:spPr>
        <a:xfrm>
          <a:off x="9336065" y="635347"/>
          <a:ext cx="2698608" cy="1859341"/>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87000" r="-8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237433-C5F0-4097-8DB6-A392D6EC81DC}">
      <dsp:nvSpPr>
        <dsp:cNvPr id="0" name=""/>
        <dsp:cNvSpPr/>
      </dsp:nvSpPr>
      <dsp:spPr>
        <a:xfrm>
          <a:off x="9492179" y="2700163"/>
          <a:ext cx="2698608" cy="1694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l" defTabSz="889000">
            <a:lnSpc>
              <a:spcPct val="90000"/>
            </a:lnSpc>
            <a:spcBef>
              <a:spcPct val="0"/>
            </a:spcBef>
            <a:spcAft>
              <a:spcPct val="35000"/>
            </a:spcAft>
            <a:buNone/>
          </a:pPr>
          <a:r>
            <a:rPr lang="en-US" sz="2000" b="1" kern="1200" dirty="0"/>
            <a:t>Environment</a:t>
          </a:r>
          <a:endParaRPr lang="en-US" sz="2000" kern="1200" dirty="0"/>
        </a:p>
        <a:p>
          <a:pPr marL="171450" lvl="1" indent="-171450" algn="l" defTabSz="711200">
            <a:lnSpc>
              <a:spcPct val="90000"/>
            </a:lnSpc>
            <a:spcBef>
              <a:spcPct val="0"/>
            </a:spcBef>
            <a:spcAft>
              <a:spcPct val="15000"/>
            </a:spcAft>
            <a:buChar char="•"/>
          </a:pPr>
          <a:r>
            <a:rPr lang="en-US" sz="1600" kern="1200" dirty="0"/>
            <a:t>Environment is described as a “universe of open systems”</a:t>
          </a:r>
        </a:p>
      </dsp:txBody>
      <dsp:txXfrm>
        <a:off x="9492179" y="2700163"/>
        <a:ext cx="2698608" cy="16945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176CD-63FF-4260-88B4-BA30B8615F35}">
      <dsp:nvSpPr>
        <dsp:cNvPr id="0" name=""/>
        <dsp:cNvSpPr/>
      </dsp:nvSpPr>
      <dsp:spPr>
        <a:xfrm>
          <a:off x="3832016" y="1324763"/>
          <a:ext cx="3300288" cy="330028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Newman’s theory makes six assumptions</a:t>
          </a:r>
        </a:p>
      </dsp:txBody>
      <dsp:txXfrm>
        <a:off x="4315332" y="1808079"/>
        <a:ext cx="2333656" cy="2333656"/>
      </dsp:txXfrm>
    </dsp:sp>
    <dsp:sp modelId="{5FFCEC6C-61D0-45C5-A38B-F21390286859}">
      <dsp:nvSpPr>
        <dsp:cNvPr id="0" name=""/>
        <dsp:cNvSpPr/>
      </dsp:nvSpPr>
      <dsp:spPr>
        <a:xfrm>
          <a:off x="4657088" y="589"/>
          <a:ext cx="1650144" cy="165014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Health is an expansion of the consciousness</a:t>
          </a:r>
        </a:p>
      </dsp:txBody>
      <dsp:txXfrm>
        <a:off x="4898746" y="242247"/>
        <a:ext cx="1166828" cy="1166828"/>
      </dsp:txXfrm>
    </dsp:sp>
    <dsp:sp modelId="{0B006849-539B-497B-BBBA-4E306E5EA5F8}">
      <dsp:nvSpPr>
        <dsp:cNvPr id="0" name=""/>
        <dsp:cNvSpPr/>
      </dsp:nvSpPr>
      <dsp:spPr>
        <a:xfrm>
          <a:off x="6518390" y="1075212"/>
          <a:ext cx="1650144" cy="165014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i="0" kern="1200" dirty="0"/>
            <a:t>Health encompasses conditions heretofore described as illness, or, in medical terms, pathology</a:t>
          </a:r>
          <a:endParaRPr lang="en-US" sz="900" kern="1200" dirty="0"/>
        </a:p>
      </dsp:txBody>
      <dsp:txXfrm>
        <a:off x="6760048" y="1316870"/>
        <a:ext cx="1166828" cy="1166828"/>
      </dsp:txXfrm>
    </dsp:sp>
    <dsp:sp modelId="{721F6AEA-C51F-40F1-998F-CCE50054D2F3}">
      <dsp:nvSpPr>
        <dsp:cNvPr id="0" name=""/>
        <dsp:cNvSpPr/>
      </dsp:nvSpPr>
      <dsp:spPr>
        <a:xfrm>
          <a:off x="6518390" y="3224458"/>
          <a:ext cx="1650144" cy="165014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i="0" kern="1200" dirty="0"/>
            <a:t>The pattern of the individual patient that eventually manifests itself as pathology is primary and exists prior to structural or functional changes</a:t>
          </a:r>
          <a:endParaRPr lang="en-US" sz="900" kern="1200" dirty="0"/>
        </a:p>
      </dsp:txBody>
      <dsp:txXfrm>
        <a:off x="6760048" y="3466116"/>
        <a:ext cx="1166828" cy="1166828"/>
      </dsp:txXfrm>
    </dsp:sp>
    <dsp:sp modelId="{3037F758-61CB-4395-906A-AF3E0BDEF176}">
      <dsp:nvSpPr>
        <dsp:cNvPr id="0" name=""/>
        <dsp:cNvSpPr/>
      </dsp:nvSpPr>
      <dsp:spPr>
        <a:xfrm>
          <a:off x="4657088" y="4299081"/>
          <a:ext cx="1650144" cy="165014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i="0" kern="1200"/>
            <a:t>These pathological conditions can be considered a manifestation of the total pattern of the individual patient.</a:t>
          </a:r>
          <a:endParaRPr lang="en-US" sz="900" kern="1200" dirty="0"/>
        </a:p>
      </dsp:txBody>
      <dsp:txXfrm>
        <a:off x="4898746" y="4540739"/>
        <a:ext cx="1166828" cy="1166828"/>
      </dsp:txXfrm>
    </dsp:sp>
    <dsp:sp modelId="{31A59D21-8DA0-4538-830E-860A931974EE}">
      <dsp:nvSpPr>
        <dsp:cNvPr id="0" name=""/>
        <dsp:cNvSpPr/>
      </dsp:nvSpPr>
      <dsp:spPr>
        <a:xfrm>
          <a:off x="2795786" y="3224458"/>
          <a:ext cx="1650144" cy="165014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i="0" kern="1200" dirty="0"/>
            <a:t>Removal of the pathology will not change the pattern of the individual patient.</a:t>
          </a:r>
          <a:endParaRPr lang="en-US" sz="900" kern="1200" dirty="0"/>
        </a:p>
      </dsp:txBody>
      <dsp:txXfrm>
        <a:off x="3037444" y="3466116"/>
        <a:ext cx="1166828" cy="1166828"/>
      </dsp:txXfrm>
    </dsp:sp>
    <dsp:sp modelId="{06D35094-B50B-4C2A-ABD1-7B95D3B528C4}">
      <dsp:nvSpPr>
        <dsp:cNvPr id="0" name=""/>
        <dsp:cNvSpPr/>
      </dsp:nvSpPr>
      <dsp:spPr>
        <a:xfrm>
          <a:off x="2795786" y="1075212"/>
          <a:ext cx="1650144" cy="1650144"/>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0" i="0" kern="1200"/>
            <a:t>If becoming ill is the only way an individual patient’s pattern can manifest itself, then that is health for that individual patient.</a:t>
          </a:r>
          <a:endParaRPr lang="en-US" sz="900" kern="1200" dirty="0"/>
        </a:p>
      </dsp:txBody>
      <dsp:txXfrm>
        <a:off x="3037444" y="1316870"/>
        <a:ext cx="1166828" cy="11668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5EB3E-9326-44E4-A7FD-7310CBB0D7FE}">
      <dsp:nvSpPr>
        <dsp:cNvPr id="0" name=""/>
        <dsp:cNvSpPr/>
      </dsp:nvSpPr>
      <dsp:spPr>
        <a:xfrm>
          <a:off x="0" y="826605"/>
          <a:ext cx="5924550" cy="452790"/>
        </a:xfrm>
        <a:prstGeom prst="roundRect">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Expanding Consciousness</a:t>
          </a:r>
        </a:p>
      </dsp:txBody>
      <dsp:txXfrm>
        <a:off x="22103" y="848708"/>
        <a:ext cx="5880344" cy="408584"/>
      </dsp:txXfrm>
    </dsp:sp>
    <dsp:sp modelId="{0C1D2C4A-C62B-4686-B34E-F55231BE40C9}">
      <dsp:nvSpPr>
        <dsp:cNvPr id="0" name=""/>
        <dsp:cNvSpPr/>
      </dsp:nvSpPr>
      <dsp:spPr>
        <a:xfrm>
          <a:off x="0" y="1331235"/>
          <a:ext cx="5924550" cy="452790"/>
        </a:xfrm>
        <a:prstGeom prst="roundRect">
          <a:avLst/>
        </a:prstGeom>
        <a:gradFill rotWithShape="0">
          <a:gsLst>
            <a:gs pos="0">
              <a:schemeClr val="accent5">
                <a:hueOff val="-3685892"/>
                <a:satOff val="4125"/>
                <a:lumOff val="235"/>
                <a:alphaOff val="0"/>
                <a:tint val="94000"/>
                <a:satMod val="100000"/>
                <a:lumMod val="104000"/>
              </a:schemeClr>
            </a:gs>
            <a:gs pos="69000">
              <a:schemeClr val="accent5">
                <a:hueOff val="-3685892"/>
                <a:satOff val="4125"/>
                <a:lumOff val="235"/>
                <a:alphaOff val="0"/>
                <a:shade val="86000"/>
                <a:satMod val="130000"/>
                <a:lumMod val="102000"/>
              </a:schemeClr>
            </a:gs>
            <a:gs pos="100000">
              <a:schemeClr val="accent5">
                <a:hueOff val="-3685892"/>
                <a:satOff val="4125"/>
                <a:lumOff val="235"/>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Time and Presence</a:t>
          </a:r>
        </a:p>
      </dsp:txBody>
      <dsp:txXfrm>
        <a:off x="22103" y="1353338"/>
        <a:ext cx="5880344" cy="408584"/>
      </dsp:txXfrm>
    </dsp:sp>
    <dsp:sp modelId="{A63E082C-96F5-4537-8CDC-A17ECB7D251D}">
      <dsp:nvSpPr>
        <dsp:cNvPr id="0" name=""/>
        <dsp:cNvSpPr/>
      </dsp:nvSpPr>
      <dsp:spPr>
        <a:xfrm>
          <a:off x="0" y="1835865"/>
          <a:ext cx="5924550" cy="452790"/>
        </a:xfrm>
        <a:prstGeom prst="roundRect">
          <a:avLst/>
        </a:prstGeom>
        <a:gradFill rotWithShape="0">
          <a:gsLst>
            <a:gs pos="0">
              <a:schemeClr val="accent5">
                <a:hueOff val="-7371783"/>
                <a:satOff val="8250"/>
                <a:lumOff val="471"/>
                <a:alphaOff val="0"/>
                <a:tint val="94000"/>
                <a:satMod val="100000"/>
                <a:lumMod val="104000"/>
              </a:schemeClr>
            </a:gs>
            <a:gs pos="69000">
              <a:schemeClr val="accent5">
                <a:hueOff val="-7371783"/>
                <a:satOff val="8250"/>
                <a:lumOff val="471"/>
                <a:alphaOff val="0"/>
                <a:shade val="86000"/>
                <a:satMod val="130000"/>
                <a:lumMod val="102000"/>
              </a:schemeClr>
            </a:gs>
            <a:gs pos="100000">
              <a:schemeClr val="accent5">
                <a:hueOff val="-7371783"/>
                <a:satOff val="8250"/>
                <a:lumOff val="471"/>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Resonating With the Whole</a:t>
          </a:r>
        </a:p>
      </dsp:txBody>
      <dsp:txXfrm>
        <a:off x="22103" y="1857968"/>
        <a:ext cx="5880344" cy="408584"/>
      </dsp:txXfrm>
    </dsp:sp>
    <dsp:sp modelId="{6564C122-FF65-446A-890E-DB8114CA3A48}">
      <dsp:nvSpPr>
        <dsp:cNvPr id="0" name=""/>
        <dsp:cNvSpPr/>
      </dsp:nvSpPr>
      <dsp:spPr>
        <a:xfrm>
          <a:off x="0" y="2340495"/>
          <a:ext cx="5924550" cy="452790"/>
        </a:xfrm>
        <a:prstGeom prst="roundRect">
          <a:avLst/>
        </a:prstGeom>
        <a:gradFill rotWithShape="0">
          <a:gsLst>
            <a:gs pos="0">
              <a:schemeClr val="accent5">
                <a:hueOff val="-11057675"/>
                <a:satOff val="12375"/>
                <a:lumOff val="706"/>
                <a:alphaOff val="0"/>
                <a:tint val="94000"/>
                <a:satMod val="100000"/>
                <a:lumMod val="104000"/>
              </a:schemeClr>
            </a:gs>
            <a:gs pos="69000">
              <a:schemeClr val="accent5">
                <a:hueOff val="-11057675"/>
                <a:satOff val="12375"/>
                <a:lumOff val="706"/>
                <a:alphaOff val="0"/>
                <a:shade val="86000"/>
                <a:satMod val="130000"/>
                <a:lumMod val="102000"/>
              </a:schemeClr>
            </a:gs>
            <a:gs pos="100000">
              <a:schemeClr val="accent5">
                <a:hueOff val="-11057675"/>
                <a:satOff val="12375"/>
                <a:lumOff val="706"/>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Attention to Pattern and Meaning</a:t>
          </a:r>
        </a:p>
      </dsp:txBody>
      <dsp:txXfrm>
        <a:off x="22103" y="2362598"/>
        <a:ext cx="5880344" cy="408584"/>
      </dsp:txXfrm>
    </dsp:sp>
    <dsp:sp modelId="{C6053329-1E6F-49B6-8B30-27A8664F7825}">
      <dsp:nvSpPr>
        <dsp:cNvPr id="0" name=""/>
        <dsp:cNvSpPr/>
      </dsp:nvSpPr>
      <dsp:spPr>
        <a:xfrm>
          <a:off x="0" y="2845125"/>
          <a:ext cx="5924550" cy="452790"/>
        </a:xfrm>
        <a:prstGeom prst="roundRect">
          <a:avLst/>
        </a:prstGeom>
        <a:gradFill rotWithShape="0">
          <a:gsLst>
            <a:gs pos="0">
              <a:schemeClr val="accent5">
                <a:hueOff val="-14743566"/>
                <a:satOff val="16500"/>
                <a:lumOff val="942"/>
                <a:alphaOff val="0"/>
                <a:tint val="94000"/>
                <a:satMod val="100000"/>
                <a:lumMod val="104000"/>
              </a:schemeClr>
            </a:gs>
            <a:gs pos="69000">
              <a:schemeClr val="accent5">
                <a:hueOff val="-14743566"/>
                <a:satOff val="16500"/>
                <a:lumOff val="942"/>
                <a:alphaOff val="0"/>
                <a:shade val="86000"/>
                <a:satMod val="130000"/>
                <a:lumMod val="102000"/>
              </a:schemeClr>
            </a:gs>
            <a:gs pos="100000">
              <a:schemeClr val="accent5">
                <a:hueOff val="-14743566"/>
                <a:satOff val="16500"/>
                <a:lumOff val="942"/>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Insights Occurring as Choice Points of Action Potential</a:t>
          </a:r>
        </a:p>
      </dsp:txBody>
      <dsp:txXfrm>
        <a:off x="22103" y="2867228"/>
        <a:ext cx="5880344" cy="408584"/>
      </dsp:txXfrm>
    </dsp:sp>
    <dsp:sp modelId="{4B1BC403-4B1B-427C-840E-F1F10310752E}">
      <dsp:nvSpPr>
        <dsp:cNvPr id="0" name=""/>
        <dsp:cNvSpPr/>
      </dsp:nvSpPr>
      <dsp:spPr>
        <a:xfrm>
          <a:off x="0" y="3349755"/>
          <a:ext cx="5924550" cy="452790"/>
        </a:xfrm>
        <a:prstGeom prst="roundRect">
          <a:avLst/>
        </a:prstGeom>
        <a:gradFill rotWithShape="0">
          <a:gsLst>
            <a:gs pos="0">
              <a:schemeClr val="accent5">
                <a:hueOff val="-18429457"/>
                <a:satOff val="20625"/>
                <a:lumOff val="1177"/>
                <a:alphaOff val="0"/>
                <a:tint val="94000"/>
                <a:satMod val="100000"/>
                <a:lumMod val="104000"/>
              </a:schemeClr>
            </a:gs>
            <a:gs pos="69000">
              <a:schemeClr val="accent5">
                <a:hueOff val="-18429457"/>
                <a:satOff val="20625"/>
                <a:lumOff val="1177"/>
                <a:alphaOff val="0"/>
                <a:shade val="86000"/>
                <a:satMod val="130000"/>
                <a:lumMod val="102000"/>
              </a:schemeClr>
            </a:gs>
            <a:gs pos="100000">
              <a:schemeClr val="accent5">
                <a:hueOff val="-18429457"/>
                <a:satOff val="20625"/>
                <a:lumOff val="1177"/>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kern="1200"/>
            <a:t>Mutuality of the Nurse-Patient Relationship</a:t>
          </a:r>
        </a:p>
      </dsp:txBody>
      <dsp:txXfrm>
        <a:off x="22103" y="3371858"/>
        <a:ext cx="5880344" cy="4085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21EED-3E5D-42A7-952C-2B57B4FFFEA0}">
      <dsp:nvSpPr>
        <dsp:cNvPr id="0" name=""/>
        <dsp:cNvSpPr/>
      </dsp:nvSpPr>
      <dsp:spPr>
        <a:xfrm>
          <a:off x="339192" y="12049"/>
          <a:ext cx="10713515" cy="1560296"/>
        </a:xfrm>
        <a:prstGeom prst="rightArrow">
          <a:avLst>
            <a:gd name="adj1" fmla="val 50000"/>
            <a:gd name="adj2" fmla="val 5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47697" numCol="1" spcCol="1270" anchor="ctr" anchorCtr="0">
          <a:noAutofit/>
        </a:bodyPr>
        <a:lstStyle/>
        <a:p>
          <a:pPr marL="0" lvl="0" indent="0" algn="l" defTabSz="1066800">
            <a:lnSpc>
              <a:spcPct val="90000"/>
            </a:lnSpc>
            <a:spcBef>
              <a:spcPct val="0"/>
            </a:spcBef>
            <a:spcAft>
              <a:spcPct val="35000"/>
            </a:spcAft>
            <a:buNone/>
          </a:pPr>
          <a:r>
            <a:rPr lang="en-US" sz="2400" b="0" kern="1200" dirty="0"/>
            <a:t>Meeting Number</a:t>
          </a:r>
          <a:r>
            <a:rPr lang="en-US" sz="2400" kern="1200" dirty="0"/>
            <a:t> </a:t>
          </a:r>
          <a:r>
            <a:rPr lang="en-US" sz="2400" b="0" kern="1200" dirty="0"/>
            <a:t>One</a:t>
          </a:r>
          <a:endParaRPr lang="en-US" sz="2400" kern="1200" dirty="0"/>
        </a:p>
      </dsp:txBody>
      <dsp:txXfrm>
        <a:off x="339192" y="402123"/>
        <a:ext cx="10323441" cy="780148"/>
      </dsp:txXfrm>
    </dsp:sp>
    <dsp:sp modelId="{B7EA7B37-E865-4717-AF3C-C6E3DFA1DA41}">
      <dsp:nvSpPr>
        <dsp:cNvPr id="0" name=""/>
        <dsp:cNvSpPr/>
      </dsp:nvSpPr>
      <dsp:spPr>
        <a:xfrm>
          <a:off x="339192" y="1215262"/>
          <a:ext cx="3299762" cy="3005704"/>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Font typeface="Arial" panose="020B0604020202020204" pitchFamily="34" charset="0"/>
            <a:buNone/>
          </a:pPr>
          <a:r>
            <a:rPr lang="en-US" sz="1400" kern="1200" dirty="0"/>
            <a:t>The patient discussed her life story with the researcher. The patient began to realize her behavioral pattern of “not wanting to bother others” and her desire “not to worry her family with her cancer diagnosis”. </a:t>
          </a:r>
        </a:p>
        <a:p>
          <a:pPr marL="0" lvl="0" indent="0" algn="just" defTabSz="622300">
            <a:lnSpc>
              <a:spcPct val="90000"/>
            </a:lnSpc>
            <a:spcBef>
              <a:spcPct val="0"/>
            </a:spcBef>
            <a:spcAft>
              <a:spcPct val="35000"/>
            </a:spcAft>
            <a:buNone/>
          </a:pPr>
          <a:r>
            <a:rPr lang="en-US" sz="1400" kern="1200" dirty="0"/>
            <a:t>The patient discussed how she has always been independent stemming from her belief that she “needs to take care of her younger brothers”. </a:t>
          </a:r>
        </a:p>
        <a:p>
          <a:pPr marL="0" lvl="0" indent="0" algn="l" defTabSz="622300">
            <a:lnSpc>
              <a:spcPct val="90000"/>
            </a:lnSpc>
            <a:spcBef>
              <a:spcPct val="0"/>
            </a:spcBef>
            <a:spcAft>
              <a:spcPct val="35000"/>
            </a:spcAft>
            <a:buNone/>
          </a:pPr>
          <a:r>
            <a:rPr lang="en-US" sz="1400" kern="1200" dirty="0"/>
            <a:t>Patient began to realize that she has always gone out of her way so as not to burden or bother others with her needs or problems</a:t>
          </a:r>
        </a:p>
      </dsp:txBody>
      <dsp:txXfrm>
        <a:off x="339192" y="1215262"/>
        <a:ext cx="3299762" cy="3005704"/>
      </dsp:txXfrm>
    </dsp:sp>
    <dsp:sp modelId="{B3AEC77B-A8D4-4484-9D11-B70AC78BC21F}">
      <dsp:nvSpPr>
        <dsp:cNvPr id="0" name=""/>
        <dsp:cNvSpPr/>
      </dsp:nvSpPr>
      <dsp:spPr>
        <a:xfrm>
          <a:off x="3638955" y="532148"/>
          <a:ext cx="7413752" cy="1560296"/>
        </a:xfrm>
        <a:prstGeom prst="rightArrow">
          <a:avLst>
            <a:gd name="adj1" fmla="val 50000"/>
            <a:gd name="adj2" fmla="val 50000"/>
          </a:avLst>
        </a:prstGeom>
        <a:solidFill>
          <a:schemeClr val="accent3">
            <a:shade val="80000"/>
            <a:hueOff val="153492"/>
            <a:satOff val="152"/>
            <a:lumOff val="1268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47697" numCol="1" spcCol="1270" anchor="ctr" anchorCtr="0">
          <a:noAutofit/>
        </a:bodyPr>
        <a:lstStyle/>
        <a:p>
          <a:pPr marL="0" lvl="0" indent="0" algn="l" defTabSz="1066800">
            <a:lnSpc>
              <a:spcPct val="90000"/>
            </a:lnSpc>
            <a:spcBef>
              <a:spcPct val="0"/>
            </a:spcBef>
            <a:spcAft>
              <a:spcPct val="35000"/>
            </a:spcAft>
            <a:buNone/>
          </a:pPr>
          <a:r>
            <a:rPr lang="en-US" sz="2400" kern="1200" dirty="0"/>
            <a:t>Meeting Number Two</a:t>
          </a:r>
        </a:p>
      </dsp:txBody>
      <dsp:txXfrm>
        <a:off x="3638955" y="922222"/>
        <a:ext cx="7023678" cy="780148"/>
      </dsp:txXfrm>
    </dsp:sp>
    <dsp:sp modelId="{0B3A4D76-4202-43FB-ABE0-ED56961B325D}">
      <dsp:nvSpPr>
        <dsp:cNvPr id="0" name=""/>
        <dsp:cNvSpPr/>
      </dsp:nvSpPr>
      <dsp:spPr>
        <a:xfrm>
          <a:off x="3638955" y="1735361"/>
          <a:ext cx="3299762" cy="3005704"/>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t>During the second meeting, the patient’s husband and father joined. </a:t>
          </a:r>
        </a:p>
        <a:p>
          <a:pPr marL="0" lvl="0" indent="0" algn="l" defTabSz="622300">
            <a:lnSpc>
              <a:spcPct val="90000"/>
            </a:lnSpc>
            <a:spcBef>
              <a:spcPct val="0"/>
            </a:spcBef>
            <a:spcAft>
              <a:spcPct val="35000"/>
            </a:spcAft>
            <a:buNone/>
          </a:pPr>
          <a:r>
            <a:rPr lang="en-US" sz="1400" kern="1200" dirty="0"/>
            <a:t>Patient was able to verbalize her behavioral pattern of not being open and honest with her family as a way of not burdening them.</a:t>
          </a:r>
        </a:p>
        <a:p>
          <a:pPr marL="0" lvl="0" indent="0" algn="l" defTabSz="622300">
            <a:lnSpc>
              <a:spcPct val="90000"/>
            </a:lnSpc>
            <a:spcBef>
              <a:spcPct val="0"/>
            </a:spcBef>
            <a:spcAft>
              <a:spcPct val="35000"/>
            </a:spcAft>
            <a:buNone/>
          </a:pPr>
          <a:r>
            <a:rPr lang="en-US" sz="1400" kern="1200" dirty="0"/>
            <a:t>Patient’s father and husband acknowledged this pattern and agreed that they also needed to be more open and honest.</a:t>
          </a:r>
        </a:p>
        <a:p>
          <a:pPr marL="0" lvl="0" indent="0" algn="l" defTabSz="622300">
            <a:lnSpc>
              <a:spcPct val="90000"/>
            </a:lnSpc>
            <a:spcBef>
              <a:spcPct val="0"/>
            </a:spcBef>
            <a:spcAft>
              <a:spcPct val="35000"/>
            </a:spcAft>
            <a:buNone/>
          </a:pPr>
          <a:r>
            <a:rPr lang="en-US" sz="1400" kern="1200" dirty="0"/>
            <a:t>Patient began to realize that she needed to rely on others. </a:t>
          </a:r>
        </a:p>
      </dsp:txBody>
      <dsp:txXfrm>
        <a:off x="3638955" y="1735361"/>
        <a:ext cx="3299762" cy="3005704"/>
      </dsp:txXfrm>
    </dsp:sp>
    <dsp:sp modelId="{8B07E1FF-1D85-4054-AD35-2EF433CB7596}">
      <dsp:nvSpPr>
        <dsp:cNvPr id="0" name=""/>
        <dsp:cNvSpPr/>
      </dsp:nvSpPr>
      <dsp:spPr>
        <a:xfrm>
          <a:off x="6938717" y="1052246"/>
          <a:ext cx="4113989" cy="1560296"/>
        </a:xfrm>
        <a:prstGeom prst="rightArrow">
          <a:avLst>
            <a:gd name="adj1" fmla="val 50000"/>
            <a:gd name="adj2" fmla="val 50000"/>
          </a:avLst>
        </a:prstGeom>
        <a:solidFill>
          <a:schemeClr val="accent3">
            <a:shade val="80000"/>
            <a:hueOff val="306984"/>
            <a:satOff val="303"/>
            <a:lumOff val="2536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247697" numCol="1" spcCol="1270" anchor="ctr" anchorCtr="0">
          <a:noAutofit/>
        </a:bodyPr>
        <a:lstStyle/>
        <a:p>
          <a:pPr marL="0" lvl="0" indent="0" algn="l" defTabSz="1066800">
            <a:lnSpc>
              <a:spcPct val="90000"/>
            </a:lnSpc>
            <a:spcBef>
              <a:spcPct val="0"/>
            </a:spcBef>
            <a:spcAft>
              <a:spcPct val="35000"/>
            </a:spcAft>
            <a:buNone/>
          </a:pPr>
          <a:r>
            <a:rPr lang="en-US" sz="2400" kern="1200" dirty="0"/>
            <a:t>Meeting Number Three</a:t>
          </a:r>
        </a:p>
      </dsp:txBody>
      <dsp:txXfrm>
        <a:off x="6938717" y="1442320"/>
        <a:ext cx="3723915" cy="780148"/>
      </dsp:txXfrm>
    </dsp:sp>
    <dsp:sp modelId="{3DBB4EEE-A3DB-4F42-B3FA-D8D3C7E841FA}">
      <dsp:nvSpPr>
        <dsp:cNvPr id="0" name=""/>
        <dsp:cNvSpPr/>
      </dsp:nvSpPr>
      <dsp:spPr>
        <a:xfrm>
          <a:off x="6938717" y="2255460"/>
          <a:ext cx="3299762" cy="2961716"/>
        </a:xfrm>
        <a:prstGeom prst="rect">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kern="1200" dirty="0"/>
            <a:t>During the third meeting, the patient’s daughter joined.</a:t>
          </a:r>
        </a:p>
        <a:p>
          <a:pPr marL="0" lvl="0" indent="0" algn="l" defTabSz="622300">
            <a:lnSpc>
              <a:spcPct val="90000"/>
            </a:lnSpc>
            <a:spcBef>
              <a:spcPct val="0"/>
            </a:spcBef>
            <a:spcAft>
              <a:spcPct val="35000"/>
            </a:spcAft>
            <a:buNone/>
          </a:pPr>
          <a:r>
            <a:rPr lang="en-US" sz="1400" kern="1200" dirty="0"/>
            <a:t>Patient’s daughter expressed her appreciation for the meetings as she had already noticed a change in her parents and their willingness to be open and honest with her. </a:t>
          </a:r>
        </a:p>
        <a:p>
          <a:pPr marL="0" lvl="0" indent="0" algn="l" defTabSz="622300">
            <a:lnSpc>
              <a:spcPct val="90000"/>
            </a:lnSpc>
            <a:spcBef>
              <a:spcPct val="0"/>
            </a:spcBef>
            <a:spcAft>
              <a:spcPct val="35000"/>
            </a:spcAft>
            <a:buNone/>
          </a:pPr>
          <a:r>
            <a:rPr lang="en-US" sz="1400" kern="1200" dirty="0"/>
            <a:t>The family acknowledged the value they have gained from this introspective experience. </a:t>
          </a:r>
        </a:p>
      </dsp:txBody>
      <dsp:txXfrm>
        <a:off x="6938717" y="2255460"/>
        <a:ext cx="3299762" cy="296171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FBBD5-90E6-924A-81E1-C67C54199ED6}" type="datetimeFigureOut">
              <a:rPr lang="en-US" smtClean="0"/>
              <a:t>10/3/2021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F1EB7-0F72-2B4B-AAAB-D98165BB80EB}" type="slidenum">
              <a:rPr lang="en-US" smtClean="0"/>
              <a:t>‹#›</a:t>
            </a:fld>
            <a:endParaRPr lang="en-US" dirty="0"/>
          </a:p>
        </p:txBody>
      </p:sp>
    </p:spTree>
    <p:extLst>
      <p:ext uri="{BB962C8B-B14F-4D97-AF65-F5344CB8AC3E}">
        <p14:creationId xmlns:p14="http://schemas.microsoft.com/office/powerpoint/2010/main" val="3759087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Margaret Newman, was born October 10</a:t>
            </a:r>
            <a:r>
              <a:rPr lang="en-US" baseline="30000" dirty="0"/>
              <a:t>th</a:t>
            </a:r>
            <a:r>
              <a:rPr lang="en-US" dirty="0"/>
              <a:t>, 1933 in Memphis TN. At the age of 21, she returned home after getting her BA from Baylor, to care for her mother who had been diagnosed with ALS. It was during this  experience that Margaret realized “each day is precious and  that the time of one’s life is contained the present”.  She came to  realize that just because one has a disease does not mean a person is unhealthy. It was through this experience with her mother that Margaret felt a calling to Nursing</a:t>
            </a:r>
          </a:p>
        </p:txBody>
      </p:sp>
      <p:sp>
        <p:nvSpPr>
          <p:cNvPr id="4" name="Slide Number Placeholder 3"/>
          <p:cNvSpPr>
            <a:spLocks noGrp="1"/>
          </p:cNvSpPr>
          <p:nvPr>
            <p:ph type="sldNum" sz="quarter" idx="5"/>
          </p:nvPr>
        </p:nvSpPr>
        <p:spPr/>
        <p:txBody>
          <a:bodyPr/>
          <a:lstStyle/>
          <a:p>
            <a:fld id="{970F1EB7-0F72-2B4B-AAAB-D98165BB80EB}" type="slidenum">
              <a:rPr lang="en-US" smtClean="0"/>
              <a:t>2</a:t>
            </a:fld>
            <a:endParaRPr lang="en-US" dirty="0"/>
          </a:p>
        </p:txBody>
      </p:sp>
    </p:spTree>
    <p:extLst>
      <p:ext uri="{BB962C8B-B14F-4D97-AF65-F5344CB8AC3E}">
        <p14:creationId xmlns:p14="http://schemas.microsoft.com/office/powerpoint/2010/main" val="238496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F1EB7-0F72-2B4B-AAAB-D98165BB80EB}" type="slidenum">
              <a:rPr lang="en-US" smtClean="0"/>
              <a:t>3</a:t>
            </a:fld>
            <a:endParaRPr lang="en-US" dirty="0"/>
          </a:p>
        </p:txBody>
      </p:sp>
    </p:spTree>
    <p:extLst>
      <p:ext uri="{BB962C8B-B14F-4D97-AF65-F5344CB8AC3E}">
        <p14:creationId xmlns:p14="http://schemas.microsoft.com/office/powerpoint/2010/main" val="31947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Health as Expanding Consciousness is a grand nursing theory that can be applied to all areas of nursing practice. Dr. Newman's believed that people in any situation can expand their consciousness, take part in the universal process of finding greater meaning in life and interconnect with other people and the world. She defines health as the growth of consciousness and the nurse's role as one of focusing on the wholeness of people. Disease is considered not as an independent entity but a part of the pattern of the interaction between people and their environments.</a:t>
            </a:r>
            <a:endParaRPr lang="en-US" dirty="0"/>
          </a:p>
        </p:txBody>
      </p:sp>
      <p:sp>
        <p:nvSpPr>
          <p:cNvPr id="4" name="Slide Number Placeholder 3"/>
          <p:cNvSpPr>
            <a:spLocks noGrp="1"/>
          </p:cNvSpPr>
          <p:nvPr>
            <p:ph type="sldNum" sz="quarter" idx="5"/>
          </p:nvPr>
        </p:nvSpPr>
        <p:spPr/>
        <p:txBody>
          <a:bodyPr/>
          <a:lstStyle/>
          <a:p>
            <a:fld id="{970F1EB7-0F72-2B4B-AAAB-D98165BB80EB}" type="slidenum">
              <a:rPr lang="en-US" smtClean="0"/>
              <a:t>4</a:t>
            </a:fld>
            <a:endParaRPr lang="en-US" dirty="0"/>
          </a:p>
        </p:txBody>
      </p:sp>
    </p:spTree>
    <p:extLst>
      <p:ext uri="{BB962C8B-B14F-4D97-AF65-F5344CB8AC3E}">
        <p14:creationId xmlns:p14="http://schemas.microsoft.com/office/powerpoint/2010/main" val="4039280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F1EB7-0F72-2B4B-AAAB-D98165BB80EB}" type="slidenum">
              <a:rPr lang="en-US" smtClean="0"/>
              <a:t>6</a:t>
            </a:fld>
            <a:endParaRPr lang="en-US" dirty="0"/>
          </a:p>
        </p:txBody>
      </p:sp>
    </p:spTree>
    <p:extLst>
      <p:ext uri="{BB962C8B-B14F-4D97-AF65-F5344CB8AC3E}">
        <p14:creationId xmlns:p14="http://schemas.microsoft.com/office/powerpoint/2010/main" val="913895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theory states that every being in every situation, no matter how chaotic and despondent it may seem, is part if the universal process of expanding consciousness– a process of becoming more of oneself, of finding greater meaning in life, and of reaching new dimensions of connectedness with other people and the world. </a:t>
            </a:r>
          </a:p>
        </p:txBody>
      </p:sp>
      <p:sp>
        <p:nvSpPr>
          <p:cNvPr id="4" name="Slide Number Placeholder 3"/>
          <p:cNvSpPr>
            <a:spLocks noGrp="1"/>
          </p:cNvSpPr>
          <p:nvPr>
            <p:ph type="sldNum" sz="quarter" idx="5"/>
          </p:nvPr>
        </p:nvSpPr>
        <p:spPr/>
        <p:txBody>
          <a:bodyPr/>
          <a:lstStyle/>
          <a:p>
            <a:fld id="{970F1EB7-0F72-2B4B-AAAB-D98165BB80EB}" type="slidenum">
              <a:rPr lang="en-US" smtClean="0"/>
              <a:t>7</a:t>
            </a:fld>
            <a:endParaRPr lang="en-US" dirty="0"/>
          </a:p>
        </p:txBody>
      </p:sp>
    </p:spTree>
    <p:extLst>
      <p:ext uri="{BB962C8B-B14F-4D97-AF65-F5344CB8AC3E}">
        <p14:creationId xmlns:p14="http://schemas.microsoft.com/office/powerpoint/2010/main" val="1924610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F1EB7-0F72-2B4B-AAAB-D98165BB80EB}" type="slidenum">
              <a:rPr lang="en-US" smtClean="0"/>
              <a:t>9</a:t>
            </a:fld>
            <a:endParaRPr lang="en-US" dirty="0"/>
          </a:p>
        </p:txBody>
      </p:sp>
    </p:spTree>
    <p:extLst>
      <p:ext uri="{BB962C8B-B14F-4D97-AF65-F5344CB8AC3E}">
        <p14:creationId xmlns:p14="http://schemas.microsoft.com/office/powerpoint/2010/main" val="372213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capacity of the system to interact with the environment</a:t>
            </a:r>
          </a:p>
          <a:p>
            <a:pPr marL="228600" indent="-228600">
              <a:buAutoNum type="arabicPeriod"/>
            </a:pPr>
            <a:r>
              <a:rPr lang="en-US" dirty="0"/>
              <a:t>Be truly present to patients in a meaningful and whole manner with the here and now</a:t>
            </a:r>
          </a:p>
          <a:p>
            <a:pPr marL="228600" indent="-228600">
              <a:buAutoNum type="arabicPeriod"/>
            </a:pPr>
            <a:r>
              <a:rPr lang="en-US" dirty="0"/>
              <a:t>To resonate with patients and form open relationships, nurses must let go of personal judgments about and transcend cultural beliefs and values</a:t>
            </a:r>
          </a:p>
          <a:p>
            <a:pPr marL="228600" indent="-228600">
              <a:buAutoNum type="arabicPeriod"/>
            </a:pPr>
            <a:r>
              <a:rPr lang="en-US" dirty="0"/>
              <a:t>Each person displays a distinct pattern, which is continuously unfolding and evolving and the person interacts with the environment.</a:t>
            </a:r>
          </a:p>
          <a:p>
            <a:pPr marL="228600" indent="-228600">
              <a:buAutoNum type="arabicPeriod"/>
            </a:pPr>
            <a:endParaRPr lang="en-US" dirty="0"/>
          </a:p>
          <a:p>
            <a:pPr marL="228600" indent="-228600">
              <a:buAutoNum type="arabicPeriod"/>
            </a:pPr>
            <a:r>
              <a:rPr lang="en-US" dirty="0"/>
              <a:t>A system changes in an organized fashion until some disruption occurs, and the system moves in a apparently random, chaotic, disorderly way until at some point  it chooses to move into a higher level of organization</a:t>
            </a:r>
          </a:p>
          <a:p>
            <a:pPr marL="228600" indent="-228600">
              <a:buAutoNum type="arabicPeriod"/>
            </a:pPr>
            <a:r>
              <a:rPr lang="en-US" dirty="0"/>
              <a:t>Being with the patient rather than doing for the patient. It is caring in its deepest, most respectful sense with a focus on what  is important to the patient.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0F1EB7-0F72-2B4B-AAAB-D98165BB80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89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4AC5A7"/>
                </a:solidFill>
                <a:effectLst/>
                <a:latin typeface="Arial" panose="020B0604020202020204" pitchFamily="34" charset="0"/>
              </a:rPr>
              <a:t>Nurse and patient coming together and moving apart in process recognition, insight, and transformation</a:t>
            </a:r>
            <a:endParaRPr lang="en-US" dirty="0"/>
          </a:p>
        </p:txBody>
      </p:sp>
      <p:sp>
        <p:nvSpPr>
          <p:cNvPr id="4" name="Slide Number Placeholder 3"/>
          <p:cNvSpPr>
            <a:spLocks noGrp="1"/>
          </p:cNvSpPr>
          <p:nvPr>
            <p:ph type="sldNum" sz="quarter" idx="5"/>
          </p:nvPr>
        </p:nvSpPr>
        <p:spPr/>
        <p:txBody>
          <a:bodyPr/>
          <a:lstStyle/>
          <a:p>
            <a:fld id="{970F1EB7-0F72-2B4B-AAAB-D98165BB80EB}" type="slidenum">
              <a:rPr lang="en-US" smtClean="0"/>
              <a:t>11</a:t>
            </a:fld>
            <a:endParaRPr lang="en-US" dirty="0"/>
          </a:p>
        </p:txBody>
      </p:sp>
    </p:spTree>
    <p:extLst>
      <p:ext uri="{BB962C8B-B14F-4D97-AF65-F5344CB8AC3E}">
        <p14:creationId xmlns:p14="http://schemas.microsoft.com/office/powerpoint/2010/main" val="98186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b="0" i="0" dirty="0">
                <a:solidFill>
                  <a:srgbClr val="111111"/>
                </a:solidFill>
                <a:effectLst/>
                <a:latin typeface="Lato" panose="020B0604020202020204" pitchFamily="34" charset="0"/>
              </a:rPr>
              <a:t>It is applicable across the spectrum of nursing care situations.</a:t>
            </a:r>
          </a:p>
          <a:p>
            <a:r>
              <a:rPr lang="en-US" dirty="0"/>
              <a:t>2. </a:t>
            </a:r>
          </a:p>
          <a:p>
            <a:endParaRPr lang="en-US" dirty="0"/>
          </a:p>
          <a:p>
            <a:r>
              <a:rPr lang="en-US" dirty="0"/>
              <a:t>Limitations</a:t>
            </a:r>
          </a:p>
          <a:p>
            <a:pPr marL="228600" indent="-228600">
              <a:buAutoNum type="arabicPeriod"/>
            </a:pPr>
            <a:r>
              <a:rPr lang="en-US" dirty="0"/>
              <a:t>-3 when we look at Dr Newman’s milestones, we can see that she was likely highly intelligent – from BSN to PhD within 9 years. Likely an abstract thinker as literature tells us that  she saw patterns and often refers to this throughout her theory</a:t>
            </a:r>
          </a:p>
          <a:p>
            <a:pPr marL="228600" indent="-228600">
              <a:buAutoNum type="arabicPeriod"/>
            </a:pPr>
            <a:r>
              <a:rPr lang="en-US" dirty="0"/>
              <a:t>4. Not explicitly defined but described as being the larger whole</a:t>
            </a:r>
          </a:p>
        </p:txBody>
      </p:sp>
      <p:sp>
        <p:nvSpPr>
          <p:cNvPr id="4" name="Slide Number Placeholder 3"/>
          <p:cNvSpPr>
            <a:spLocks noGrp="1"/>
          </p:cNvSpPr>
          <p:nvPr>
            <p:ph type="sldNum" sz="quarter" idx="5"/>
          </p:nvPr>
        </p:nvSpPr>
        <p:spPr/>
        <p:txBody>
          <a:bodyPr/>
          <a:lstStyle/>
          <a:p>
            <a:fld id="{970F1EB7-0F72-2B4B-AAAB-D98165BB80EB}" type="slidenum">
              <a:rPr lang="en-US" smtClean="0"/>
              <a:t>16</a:t>
            </a:fld>
            <a:endParaRPr lang="en-US" dirty="0"/>
          </a:p>
        </p:txBody>
      </p:sp>
    </p:spTree>
    <p:extLst>
      <p:ext uri="{BB962C8B-B14F-4D97-AF65-F5344CB8AC3E}">
        <p14:creationId xmlns:p14="http://schemas.microsoft.com/office/powerpoint/2010/main" val="279140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92909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777562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255695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1F219E-62A3-41DB-BC91-E3D9A2776D7F}" type="slidenum">
              <a:rPr lang="en-US" smtClean="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29253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117469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3312353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3071260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3251913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2243497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3279861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429438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280082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3962777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2499446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331934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1659520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B9D5BA-9C5B-4A52-9C14-4EE451E59FF4}" type="datetimeFigureOut">
              <a:rPr lang="en-US" smtClean="0"/>
              <a:t>10/3/2021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1F219E-62A3-41DB-BC91-E3D9A2776D7F}" type="slidenum">
              <a:rPr lang="en-US" smtClean="0"/>
              <a:t>‹#›</a:t>
            </a:fld>
            <a:endParaRPr lang="en-US" dirty="0"/>
          </a:p>
        </p:txBody>
      </p:sp>
    </p:spTree>
    <p:extLst>
      <p:ext uri="{BB962C8B-B14F-4D97-AF65-F5344CB8AC3E}">
        <p14:creationId xmlns:p14="http://schemas.microsoft.com/office/powerpoint/2010/main" val="1274651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AB9D5BA-9C5B-4A52-9C14-4EE451E59FF4}" type="datetimeFigureOut">
              <a:rPr lang="en-US" smtClean="0"/>
              <a:t>10/3/2021</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E1F219E-62A3-41DB-BC91-E3D9A2776D7F}" type="slidenum">
              <a:rPr lang="en-US" smtClean="0"/>
              <a:t>‹#›</a:t>
            </a:fld>
            <a:endParaRPr lang="en-US" dirty="0"/>
          </a:p>
        </p:txBody>
      </p:sp>
    </p:spTree>
    <p:extLst>
      <p:ext uri="{BB962C8B-B14F-4D97-AF65-F5344CB8AC3E}">
        <p14:creationId xmlns:p14="http://schemas.microsoft.com/office/powerpoint/2010/main" val="2573942059"/>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2.xml"/><Relationship Id="rId7" Type="http://schemas.openxmlformats.org/officeDocument/2006/relationships/diagramLayout" Target="../diagrams/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Data" Target="../diagrams/data5.xml"/><Relationship Id="rId11" Type="http://schemas.openxmlformats.org/officeDocument/2006/relationships/image" Target="../media/image3.png"/><Relationship Id="rId5" Type="http://schemas.openxmlformats.org/officeDocument/2006/relationships/image" Target="../media/image1.jpeg"/><Relationship Id="rId10" Type="http://schemas.microsoft.com/office/2007/relationships/diagramDrawing" Target="../diagrams/drawing5.xml"/><Relationship Id="rId4" Type="http://schemas.openxmlformats.org/officeDocument/2006/relationships/notesSlide" Target="../notesSlides/notesSlide7.xml"/><Relationship Id="rId9" Type="http://schemas.openxmlformats.org/officeDocument/2006/relationships/diagramColors" Target="../diagrams/colors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jpe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4.xml"/><Relationship Id="rId7" Type="http://schemas.openxmlformats.org/officeDocument/2006/relationships/diagramQuickStyle" Target="../diagrams/quickStyle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image" Target="../media/image13.png"/><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hyperlink" Target="https://www.apjon.org/article.asp?issn=2347-5625;year=2017;volume=4;issue=3;spage=265;epage=268;aulast=Fujiwara"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9.m4a"/><Relationship Id="rId7" Type="http://schemas.openxmlformats.org/officeDocument/2006/relationships/image" Target="../media/image10.jpeg"/><Relationship Id="rId2" Type="http://schemas.openxmlformats.org/officeDocument/2006/relationships/video" Target="https://www.youtube.com/embed/fEzViWR8Ys0?feature=oembed" TargetMode="External"/><Relationship Id="rId1" Type="http://schemas.openxmlformats.org/officeDocument/2006/relationships/tags" Target="../tags/tag1.x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C5BF-B1CC-47FE-AF91-52F80042C520}"/>
              </a:ext>
            </a:extLst>
          </p:cNvPr>
          <p:cNvSpPr>
            <a:spLocks noGrp="1"/>
          </p:cNvSpPr>
          <p:nvPr>
            <p:ph type="ctrTitle"/>
          </p:nvPr>
        </p:nvSpPr>
        <p:spPr>
          <a:xfrm>
            <a:off x="2103120" y="335280"/>
            <a:ext cx="7985760" cy="2200275"/>
          </a:xfrm>
        </p:spPr>
        <p:txBody>
          <a:bodyPr>
            <a:normAutofit fontScale="90000"/>
          </a:bodyPr>
          <a:lstStyle/>
          <a:p>
            <a:pPr algn="ctr"/>
            <a:r>
              <a:rPr lang="en-US" dirty="0"/>
              <a:t>Margaret A. Newman’s</a:t>
            </a:r>
            <a:br>
              <a:rPr lang="en-US" dirty="0"/>
            </a:br>
            <a:r>
              <a:rPr lang="en-US" sz="4000" dirty="0"/>
              <a:t>Theory of Health as Expanding Consciousness </a:t>
            </a:r>
            <a:endParaRPr lang="en-US" dirty="0"/>
          </a:p>
        </p:txBody>
      </p:sp>
      <p:sp>
        <p:nvSpPr>
          <p:cNvPr id="3" name="Subtitle 2">
            <a:extLst>
              <a:ext uri="{FF2B5EF4-FFF2-40B4-BE49-F238E27FC236}">
                <a16:creationId xmlns:a16="http://schemas.microsoft.com/office/drawing/2014/main" id="{71D72092-9C2B-484A-B9C7-4854AE1C3EA5}"/>
              </a:ext>
            </a:extLst>
          </p:cNvPr>
          <p:cNvSpPr>
            <a:spLocks noGrp="1"/>
          </p:cNvSpPr>
          <p:nvPr>
            <p:ph type="subTitle" idx="1"/>
          </p:nvPr>
        </p:nvSpPr>
        <p:spPr>
          <a:xfrm>
            <a:off x="6343650" y="4940428"/>
            <a:ext cx="5471160" cy="1655762"/>
          </a:xfrm>
        </p:spPr>
        <p:txBody>
          <a:bodyPr>
            <a:normAutofit fontScale="55000" lnSpcReduction="20000"/>
          </a:bodyPr>
          <a:lstStyle/>
          <a:p>
            <a:pPr algn="r"/>
            <a:r>
              <a:rPr lang="en-US" dirty="0"/>
              <a:t>Susan Clough</a:t>
            </a:r>
          </a:p>
          <a:p>
            <a:pPr algn="r"/>
            <a:r>
              <a:rPr lang="en-US" dirty="0"/>
              <a:t>Chenal Roberts</a:t>
            </a:r>
          </a:p>
          <a:p>
            <a:pPr algn="r"/>
            <a:r>
              <a:rPr lang="en-US" dirty="0"/>
              <a:t>Liz Saltigerald</a:t>
            </a:r>
          </a:p>
          <a:p>
            <a:pPr algn="r"/>
            <a:r>
              <a:rPr lang="en-US" dirty="0"/>
              <a:t>Theory Foundations for Advanced Nursing</a:t>
            </a:r>
          </a:p>
          <a:p>
            <a:pPr algn="r"/>
            <a:r>
              <a:rPr lang="en-US" dirty="0"/>
              <a:t> Section 104, Fall 2021</a:t>
            </a:r>
          </a:p>
        </p:txBody>
      </p:sp>
      <p:pic>
        <p:nvPicPr>
          <p:cNvPr id="1026" name="Picture 2" descr="See the source image">
            <a:extLst>
              <a:ext uri="{FF2B5EF4-FFF2-40B4-BE49-F238E27FC236}">
                <a16:creationId xmlns:a16="http://schemas.microsoft.com/office/drawing/2014/main" id="{34218228-DEF6-4FF8-B33A-7774DD7E7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30" y="2925509"/>
            <a:ext cx="6202680" cy="240353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DEC1F78-93A5-4D19-879B-67D89EBA7C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6093390"/>
      </p:ext>
    </p:extLst>
  </p:cSld>
  <p:clrMapOvr>
    <a:masterClrMapping/>
  </p:clrMapOvr>
  <mc:AlternateContent xmlns:mc="http://schemas.openxmlformats.org/markup-compatibility/2006" xmlns:p14="http://schemas.microsoft.com/office/powerpoint/2010/main">
    <mc:Choice Requires="p14">
      <p:transition spd="slow" p14:dur="2000" advTm="20838"/>
    </mc:Choice>
    <mc:Fallback xmlns="">
      <p:transition spd="slow" advTm="20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4F57F-C4EC-453C-8750-D3093D76BBB0}"/>
              </a:ext>
            </a:extLst>
          </p:cNvPr>
          <p:cNvSpPr>
            <a:spLocks noGrp="1"/>
          </p:cNvSpPr>
          <p:nvPr>
            <p:ph type="title"/>
          </p:nvPr>
        </p:nvSpPr>
        <p:spPr>
          <a:xfrm>
            <a:off x="752475" y="609600"/>
            <a:ext cx="3643150" cy="5603310"/>
          </a:xfrm>
        </p:spPr>
        <p:txBody>
          <a:bodyPr>
            <a:normAutofit/>
          </a:bodyPr>
          <a:lstStyle/>
          <a:p>
            <a:r>
              <a:rPr lang="en-US"/>
              <a:t>Application to advanced practice nursing</a:t>
            </a:r>
          </a:p>
        </p:txBody>
      </p:sp>
      <p:graphicFrame>
        <p:nvGraphicFramePr>
          <p:cNvPr id="5" name="Content Placeholder 2">
            <a:extLst>
              <a:ext uri="{FF2B5EF4-FFF2-40B4-BE49-F238E27FC236}">
                <a16:creationId xmlns:a16="http://schemas.microsoft.com/office/drawing/2014/main" id="{4E97A0A2-C3D3-43D7-97AD-3A59B9E8883E}"/>
              </a:ext>
            </a:extLst>
          </p:cNvPr>
          <p:cNvGraphicFramePr>
            <a:graphicFrameLocks noGrp="1"/>
          </p:cNvGraphicFramePr>
          <p:nvPr>
            <p:ph idx="1"/>
          </p:nvPr>
        </p:nvGraphicFramePr>
        <p:xfrm>
          <a:off x="5127625" y="1114425"/>
          <a:ext cx="5924550" cy="46291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hlinkClick r:id="" action="ppaction://media"/>
            <a:extLst>
              <a:ext uri="{FF2B5EF4-FFF2-40B4-BE49-F238E27FC236}">
                <a16:creationId xmlns:a16="http://schemas.microsoft.com/office/drawing/2014/main" id="{F3EB3535-BF9A-4BFB-AA96-7BE42E6C057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512895"/>
      </p:ext>
    </p:extLst>
  </p:cSld>
  <p:clrMapOvr>
    <a:masterClrMapping/>
  </p:clrMapOvr>
  <mc:AlternateContent xmlns:mc="http://schemas.openxmlformats.org/markup-compatibility/2006" xmlns:p14="http://schemas.microsoft.com/office/powerpoint/2010/main">
    <mc:Choice Requires="p14">
      <p:transition spd="slow" p14:dur="2000" advTm="103803"/>
    </mc:Choice>
    <mc:Fallback xmlns="">
      <p:transition spd="slow" advTm="103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1028" name="Picture 4" descr="Health as Expanding Consciousness | Nurse Key">
            <a:extLst>
              <a:ext uri="{FF2B5EF4-FFF2-40B4-BE49-F238E27FC236}">
                <a16:creationId xmlns:a16="http://schemas.microsoft.com/office/drawing/2014/main" id="{97FF467A-6B7C-574C-A2B9-424D717BAA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0" y="527050"/>
            <a:ext cx="8255000" cy="58039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D104DC6-C880-4BE6-8FDB-362BDFAD78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10403"/>
      </p:ext>
    </p:extLst>
  </p:cSld>
  <p:clrMapOvr>
    <a:masterClrMapping/>
  </p:clrMapOvr>
  <mc:AlternateContent xmlns:mc="http://schemas.openxmlformats.org/markup-compatibility/2006" xmlns:p14="http://schemas.microsoft.com/office/powerpoint/2010/main">
    <mc:Choice Requires="p14">
      <p:transition spd="slow" p14:dur="2000" advTm="18307"/>
    </mc:Choice>
    <mc:Fallback xmlns="">
      <p:transition spd="slow" advTm="1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5FC3A-9AD6-7341-9066-12E7DBB46799}"/>
              </a:ext>
            </a:extLst>
          </p:cNvPr>
          <p:cNvSpPr>
            <a:spLocks noGrp="1"/>
          </p:cNvSpPr>
          <p:nvPr>
            <p:ph type="title"/>
          </p:nvPr>
        </p:nvSpPr>
        <p:spPr>
          <a:xfrm>
            <a:off x="913795" y="609600"/>
            <a:ext cx="10353761" cy="1371600"/>
          </a:xfrm>
        </p:spPr>
        <p:txBody>
          <a:bodyPr>
            <a:normAutofit/>
          </a:bodyPr>
          <a:lstStyle/>
          <a:p>
            <a:r>
              <a:rPr lang="en-US" sz="2000" dirty="0">
                <a:latin typeface="+mn-lt"/>
              </a:rPr>
              <a:t>“A patient with cancer and her family in caring partnership based on Margaret Newman's theory of health as expanding consciousness”</a:t>
            </a:r>
          </a:p>
        </p:txBody>
      </p:sp>
      <p:sp>
        <p:nvSpPr>
          <p:cNvPr id="3" name="Content Placeholder 2">
            <a:extLst>
              <a:ext uri="{FF2B5EF4-FFF2-40B4-BE49-F238E27FC236}">
                <a16:creationId xmlns:a16="http://schemas.microsoft.com/office/drawing/2014/main" id="{EE89117E-2D0A-FC47-BD8D-4A3E533684C9}"/>
              </a:ext>
            </a:extLst>
          </p:cNvPr>
          <p:cNvSpPr>
            <a:spLocks noGrp="1"/>
          </p:cNvSpPr>
          <p:nvPr>
            <p:ph idx="1"/>
          </p:nvPr>
        </p:nvSpPr>
        <p:spPr>
          <a:xfrm>
            <a:off x="913796" y="2096064"/>
            <a:ext cx="6068030" cy="3695136"/>
          </a:xfrm>
        </p:spPr>
        <p:txBody>
          <a:bodyPr/>
          <a:lstStyle/>
          <a:p>
            <a:pPr marL="0" indent="0">
              <a:buNone/>
            </a:pPr>
            <a:r>
              <a:rPr lang="en-US" dirty="0"/>
              <a:t>A study was conducted in Kanagawa, Japan to practice the caring partnership with a patient diagnosed with cancer and her family after being informed by the medical team that treatments were not working and to delineate the process of their relational changes within the caring partnership (Fujiwara 2017). </a:t>
            </a:r>
          </a:p>
        </p:txBody>
      </p:sp>
      <p:pic>
        <p:nvPicPr>
          <p:cNvPr id="1026" name="Picture 2" descr="APJON (@APJON_AONS) | Twitter">
            <a:extLst>
              <a:ext uri="{FF2B5EF4-FFF2-40B4-BE49-F238E27FC236}">
                <a16:creationId xmlns:a16="http://schemas.microsoft.com/office/drawing/2014/main" id="{6E56A390-75F7-0043-AE48-42C9FFE52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100" y="1834126"/>
            <a:ext cx="3415769" cy="421901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59215A6-9858-4CE1-A7CD-A67EC0D94D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8897019"/>
      </p:ext>
    </p:extLst>
  </p:cSld>
  <p:clrMapOvr>
    <a:masterClrMapping/>
  </p:clrMapOvr>
  <mc:AlternateContent xmlns:mc="http://schemas.openxmlformats.org/markup-compatibility/2006" xmlns:p14="http://schemas.microsoft.com/office/powerpoint/2010/main">
    <mc:Choice Requires="p14">
      <p:transition spd="slow" p14:dur="2000" advTm="40318"/>
    </mc:Choice>
    <mc:Fallback xmlns="">
      <p:transition spd="slow" advTm="40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CDCC774-8E09-9842-8D7B-F5909ADA1F9D}"/>
              </a:ext>
            </a:extLst>
          </p:cNvPr>
          <p:cNvSpPr>
            <a:spLocks noGrp="1"/>
          </p:cNvSpPr>
          <p:nvPr>
            <p:ph type="title"/>
          </p:nvPr>
        </p:nvSpPr>
        <p:spPr>
          <a:xfrm>
            <a:off x="913794" y="289339"/>
            <a:ext cx="10353761" cy="1326321"/>
          </a:xfrm>
        </p:spPr>
        <p:txBody>
          <a:bodyPr/>
          <a:lstStyle/>
          <a:p>
            <a:r>
              <a:rPr lang="en-US" dirty="0"/>
              <a:t>Overview of study</a:t>
            </a:r>
          </a:p>
        </p:txBody>
      </p:sp>
      <p:sp>
        <p:nvSpPr>
          <p:cNvPr id="12" name="Content Placeholder 11">
            <a:extLst>
              <a:ext uri="{FF2B5EF4-FFF2-40B4-BE49-F238E27FC236}">
                <a16:creationId xmlns:a16="http://schemas.microsoft.com/office/drawing/2014/main" id="{BC850869-2261-334A-8F04-026FC2F6363B}"/>
              </a:ext>
            </a:extLst>
          </p:cNvPr>
          <p:cNvSpPr>
            <a:spLocks noGrp="1"/>
          </p:cNvSpPr>
          <p:nvPr>
            <p:ph idx="1"/>
          </p:nvPr>
        </p:nvSpPr>
        <p:spPr>
          <a:xfrm>
            <a:off x="1175472" y="1581432"/>
            <a:ext cx="9830406" cy="3695136"/>
          </a:xfrm>
        </p:spPr>
        <p:txBody>
          <a:bodyPr>
            <a:normAutofit fontScale="85000" lnSpcReduction="10000"/>
          </a:bodyPr>
          <a:lstStyle/>
          <a:p>
            <a:r>
              <a:rPr lang="en-US" dirty="0"/>
              <a:t>Case study focuses on a patient in her 50’s diagnosed with Stage IV cancer.</a:t>
            </a:r>
          </a:p>
          <a:p>
            <a:r>
              <a:rPr lang="en-US" dirty="0"/>
              <a:t>This patient was hospitalized alone and did not inform her family of her diagnosis.</a:t>
            </a:r>
          </a:p>
          <a:p>
            <a:r>
              <a:rPr lang="en-US" dirty="0"/>
              <a:t>Nurse researcher noticed that the patient was “closed off” and approached her by saying: “I want to enter into a partnership with you because I want to help you.” </a:t>
            </a:r>
          </a:p>
          <a:p>
            <a:r>
              <a:rPr lang="en-US" dirty="0"/>
              <a:t>Patient agreed to the partnership and agreed to the research design which was as follows:</a:t>
            </a:r>
          </a:p>
          <a:p>
            <a:pPr lvl="1"/>
            <a:r>
              <a:rPr lang="en-US" dirty="0"/>
              <a:t>Four dialog meetings lasting approximately 60 minutes in which Newman’s praxis protocol was utilized as a nursing intervention in a unitary perspective.</a:t>
            </a:r>
          </a:p>
          <a:p>
            <a:pPr lvl="1"/>
            <a:r>
              <a:rPr lang="en-US" dirty="0"/>
              <a:t>The first step was to invite the patient to “talk about meaningful relationships and events in your life.” </a:t>
            </a:r>
          </a:p>
          <a:p>
            <a:pPr lvl="1"/>
            <a:r>
              <a:rPr lang="en-US" dirty="0"/>
              <a:t>The second step was to share a diagram illustrating the patients life drawn by a researcher and to invite her family in sharing her story with each agreement</a:t>
            </a:r>
          </a:p>
          <a:p>
            <a:pPr lvl="1"/>
            <a:r>
              <a:rPr lang="en-US" dirty="0"/>
              <a:t>The third step was to have follow-up meetings.  </a:t>
            </a:r>
          </a:p>
        </p:txBody>
      </p:sp>
      <p:pic>
        <p:nvPicPr>
          <p:cNvPr id="2050" name="Picture 2" descr="Archive of &amp;quot;Asia-Pacific Journal of Oncology Nursing&amp;quot;.">
            <a:extLst>
              <a:ext uri="{FF2B5EF4-FFF2-40B4-BE49-F238E27FC236}">
                <a16:creationId xmlns:a16="http://schemas.microsoft.com/office/drawing/2014/main" id="{0477D002-09AA-9740-8D35-2AB855271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05500"/>
            <a:ext cx="7842738" cy="9525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6ED3CE6-9E8F-4B12-A118-C9CC11ABA8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7672122"/>
      </p:ext>
    </p:extLst>
  </p:cSld>
  <p:clrMapOvr>
    <a:masterClrMapping/>
  </p:clrMapOvr>
  <mc:AlternateContent xmlns:mc="http://schemas.openxmlformats.org/markup-compatibility/2006" xmlns:p14="http://schemas.microsoft.com/office/powerpoint/2010/main">
    <mc:Choice Requires="p14">
      <p:transition spd="slow" p14:dur="2000" advTm="62401"/>
    </mc:Choice>
    <mc:Fallback xmlns="">
      <p:transition spd="slow" advTm="6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25028-1A2E-0944-A320-4A7D8B23024F}"/>
              </a:ext>
            </a:extLst>
          </p:cNvPr>
          <p:cNvSpPr>
            <a:spLocks noGrp="1"/>
          </p:cNvSpPr>
          <p:nvPr>
            <p:ph type="title"/>
          </p:nvPr>
        </p:nvSpPr>
        <p:spPr>
          <a:xfrm>
            <a:off x="919119" y="247649"/>
            <a:ext cx="10353762" cy="952500"/>
          </a:xfrm>
        </p:spPr>
        <p:txBody>
          <a:bodyPr/>
          <a:lstStyle/>
          <a:p>
            <a:r>
              <a:rPr lang="en-US" dirty="0"/>
              <a:t>Dialog meetings</a:t>
            </a:r>
          </a:p>
        </p:txBody>
      </p:sp>
      <p:pic>
        <p:nvPicPr>
          <p:cNvPr id="3074" name="Picture 2" descr="Archive of &amp;quot;Asia-Pacific Journal of Oncology Nursing&amp;quot;.">
            <a:extLst>
              <a:ext uri="{FF2B5EF4-FFF2-40B4-BE49-F238E27FC236}">
                <a16:creationId xmlns:a16="http://schemas.microsoft.com/office/drawing/2014/main" id="{03C2D84E-F714-4847-AF9A-ECA43DE2F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05500"/>
            <a:ext cx="6350000" cy="952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a:extLst>
              <a:ext uri="{FF2B5EF4-FFF2-40B4-BE49-F238E27FC236}">
                <a16:creationId xmlns:a16="http://schemas.microsoft.com/office/drawing/2014/main" id="{21EFA509-CA98-4F29-8B0F-F523D9CD00CE}"/>
              </a:ext>
            </a:extLst>
          </p:cNvPr>
          <p:cNvGraphicFramePr/>
          <p:nvPr>
            <p:extLst>
              <p:ext uri="{D42A27DB-BD31-4B8C-83A1-F6EECF244321}">
                <p14:modId xmlns:p14="http://schemas.microsoft.com/office/powerpoint/2010/main" val="3164396950"/>
              </p:ext>
            </p:extLst>
          </p:nvPr>
        </p:nvGraphicFramePr>
        <p:xfrm>
          <a:off x="295276" y="904876"/>
          <a:ext cx="11391900" cy="52292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566B4520-7553-4B99-B479-952B646AC61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0401999"/>
      </p:ext>
    </p:extLst>
  </p:cSld>
  <p:clrMapOvr>
    <a:masterClrMapping/>
  </p:clrMapOvr>
  <mc:AlternateContent xmlns:mc="http://schemas.openxmlformats.org/markup-compatibility/2006" xmlns:p14="http://schemas.microsoft.com/office/powerpoint/2010/main">
    <mc:Choice Requires="p14">
      <p:transition spd="slow" p14:dur="2000" advTm="78446"/>
    </mc:Choice>
    <mc:Fallback xmlns="">
      <p:transition spd="slow" advTm="7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FBC72DA-5DAC-984B-95CC-CD76A62701D5}"/>
              </a:ext>
            </a:extLst>
          </p:cNvPr>
          <p:cNvSpPr>
            <a:spLocks noGrp="1"/>
          </p:cNvSpPr>
          <p:nvPr>
            <p:ph type="title"/>
          </p:nvPr>
        </p:nvSpPr>
        <p:spPr/>
        <p:txBody>
          <a:bodyPr/>
          <a:lstStyle/>
          <a:p>
            <a:r>
              <a:rPr lang="en-US" dirty="0"/>
              <a:t>Final meeting and conclusion</a:t>
            </a:r>
          </a:p>
        </p:txBody>
      </p:sp>
      <p:sp>
        <p:nvSpPr>
          <p:cNvPr id="10" name="Content Placeholder 9">
            <a:extLst>
              <a:ext uri="{FF2B5EF4-FFF2-40B4-BE49-F238E27FC236}">
                <a16:creationId xmlns:a16="http://schemas.microsoft.com/office/drawing/2014/main" id="{4D0B91C3-7C7E-0647-B0B4-59E29CAF5C2D}"/>
              </a:ext>
            </a:extLst>
          </p:cNvPr>
          <p:cNvSpPr>
            <a:spLocks noGrp="1"/>
          </p:cNvSpPr>
          <p:nvPr>
            <p:ph idx="1"/>
          </p:nvPr>
        </p:nvSpPr>
        <p:spPr/>
        <p:txBody>
          <a:bodyPr>
            <a:normAutofit fontScale="92500" lnSpcReduction="10000"/>
          </a:bodyPr>
          <a:lstStyle/>
          <a:p>
            <a:r>
              <a:rPr lang="en-US" dirty="0"/>
              <a:t>During the family’s final meeting, the patient and her family expressed their gratitude and stated that they had “grown as a family throughout this experience”. </a:t>
            </a:r>
          </a:p>
          <a:p>
            <a:r>
              <a:rPr lang="en-US" dirty="0"/>
              <a:t>The patient stated that despite her terminal diagnosis she has “never felt better”. </a:t>
            </a:r>
          </a:p>
          <a:p>
            <a:r>
              <a:rPr lang="en-US" dirty="0"/>
              <a:t>The nurse researcher truly embodied Newman’s statement that the theory becomes “a way of being with the client—a way of offering clients an opportunity to know and be known and to find their way”,</a:t>
            </a:r>
          </a:p>
          <a:p>
            <a:r>
              <a:rPr lang="en-US" dirty="0"/>
              <a:t>The patient, through this experience, came to “see health not as the absence of disease, but as a process of becoming more of themselves, of finding greater meaning in their lives”, and was able to reach “new heights of connectedness with other people and the world” (Smith, 2020). </a:t>
            </a:r>
          </a:p>
        </p:txBody>
      </p:sp>
      <p:pic>
        <p:nvPicPr>
          <p:cNvPr id="4098" name="Picture 2" descr="Archive of &amp;quot;Asia-Pacific Journal of Oncology Nursing&amp;quot;.">
            <a:extLst>
              <a:ext uri="{FF2B5EF4-FFF2-40B4-BE49-F238E27FC236}">
                <a16:creationId xmlns:a16="http://schemas.microsoft.com/office/drawing/2014/main" id="{8F3722D3-6C0E-BA4C-BA2B-0EA6919AB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51343"/>
            <a:ext cx="5772150" cy="86582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05F15BEC-1DCF-483F-9338-DAE33C0E49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2569386"/>
      </p:ext>
    </p:extLst>
  </p:cSld>
  <p:clrMapOvr>
    <a:masterClrMapping/>
  </p:clrMapOvr>
  <mc:AlternateContent xmlns:mc="http://schemas.openxmlformats.org/markup-compatibility/2006" xmlns:p14="http://schemas.microsoft.com/office/powerpoint/2010/main">
    <mc:Choice Requires="p14">
      <p:transition spd="slow" p14:dur="2000" advTm="55273"/>
    </mc:Choice>
    <mc:Fallback xmlns="">
      <p:transition spd="slow" advTm="55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9780-BC1F-4DDD-837E-116F3E0A8ED2}"/>
              </a:ext>
            </a:extLst>
          </p:cNvPr>
          <p:cNvSpPr>
            <a:spLocks noGrp="1"/>
          </p:cNvSpPr>
          <p:nvPr>
            <p:ph type="title"/>
          </p:nvPr>
        </p:nvSpPr>
        <p:spPr/>
        <p:txBody>
          <a:bodyPr/>
          <a:lstStyle/>
          <a:p>
            <a:r>
              <a:rPr lang="en-US" dirty="0"/>
              <a:t>Strengths &amp; Limitations</a:t>
            </a:r>
          </a:p>
        </p:txBody>
      </p:sp>
      <p:sp>
        <p:nvSpPr>
          <p:cNvPr id="3" name="Text Placeholder 2">
            <a:extLst>
              <a:ext uri="{FF2B5EF4-FFF2-40B4-BE49-F238E27FC236}">
                <a16:creationId xmlns:a16="http://schemas.microsoft.com/office/drawing/2014/main" id="{3447AD02-03BE-48C5-B9E2-434D19B16A10}"/>
              </a:ext>
            </a:extLst>
          </p:cNvPr>
          <p:cNvSpPr>
            <a:spLocks noGrp="1"/>
          </p:cNvSpPr>
          <p:nvPr>
            <p:ph type="body" idx="1"/>
          </p:nvPr>
        </p:nvSpPr>
        <p:spPr/>
        <p:txBody>
          <a:bodyPr/>
          <a:lstStyle/>
          <a:p>
            <a:r>
              <a:rPr lang="en-US" dirty="0"/>
              <a:t>Strengths</a:t>
            </a:r>
          </a:p>
        </p:txBody>
      </p:sp>
      <p:sp>
        <p:nvSpPr>
          <p:cNvPr id="4" name="Content Placeholder 3">
            <a:extLst>
              <a:ext uri="{FF2B5EF4-FFF2-40B4-BE49-F238E27FC236}">
                <a16:creationId xmlns:a16="http://schemas.microsoft.com/office/drawing/2014/main" id="{7CBB60F0-9EFC-423C-B343-19E21E379183}"/>
              </a:ext>
            </a:extLst>
          </p:cNvPr>
          <p:cNvSpPr>
            <a:spLocks noGrp="1"/>
          </p:cNvSpPr>
          <p:nvPr>
            <p:ph sz="half" idx="2"/>
          </p:nvPr>
        </p:nvSpPr>
        <p:spPr/>
        <p:txBody>
          <a:bodyPr/>
          <a:lstStyle/>
          <a:p>
            <a:r>
              <a:rPr lang="en-US" dirty="0"/>
              <a:t>Newman’s theory can be applied in any setting </a:t>
            </a:r>
          </a:p>
          <a:p>
            <a:pPr marL="0" indent="0">
              <a:buNone/>
            </a:pPr>
            <a:r>
              <a:rPr lang="en-US" dirty="0"/>
              <a:t>and </a:t>
            </a:r>
          </a:p>
          <a:p>
            <a:r>
              <a:rPr lang="en-US" dirty="0"/>
              <a:t>Can generate caring interventions</a:t>
            </a:r>
          </a:p>
        </p:txBody>
      </p:sp>
      <p:sp>
        <p:nvSpPr>
          <p:cNvPr id="5" name="Text Placeholder 4">
            <a:extLst>
              <a:ext uri="{FF2B5EF4-FFF2-40B4-BE49-F238E27FC236}">
                <a16:creationId xmlns:a16="http://schemas.microsoft.com/office/drawing/2014/main" id="{D14D0762-39C0-45FD-B03E-78DCE751BD49}"/>
              </a:ext>
            </a:extLst>
          </p:cNvPr>
          <p:cNvSpPr>
            <a:spLocks noGrp="1"/>
          </p:cNvSpPr>
          <p:nvPr>
            <p:ph type="body" sz="quarter" idx="3"/>
          </p:nvPr>
        </p:nvSpPr>
        <p:spPr/>
        <p:txBody>
          <a:bodyPr/>
          <a:lstStyle/>
          <a:p>
            <a:r>
              <a:rPr lang="en-US" dirty="0"/>
              <a:t>Limitations</a:t>
            </a:r>
          </a:p>
        </p:txBody>
      </p:sp>
      <p:sp>
        <p:nvSpPr>
          <p:cNvPr id="6" name="Content Placeholder 5">
            <a:extLst>
              <a:ext uri="{FF2B5EF4-FFF2-40B4-BE49-F238E27FC236}">
                <a16:creationId xmlns:a16="http://schemas.microsoft.com/office/drawing/2014/main" id="{781B0F03-7E8E-47B3-B474-216A5D0029DF}"/>
              </a:ext>
            </a:extLst>
          </p:cNvPr>
          <p:cNvSpPr>
            <a:spLocks noGrp="1"/>
          </p:cNvSpPr>
          <p:nvPr>
            <p:ph sz="quarter" idx="4"/>
          </p:nvPr>
        </p:nvSpPr>
        <p:spPr/>
        <p:txBody>
          <a:bodyPr/>
          <a:lstStyle/>
          <a:p>
            <a:r>
              <a:rPr lang="en-US" dirty="0"/>
              <a:t>It’s abstract</a:t>
            </a:r>
          </a:p>
          <a:p>
            <a:r>
              <a:rPr lang="en-US" dirty="0"/>
              <a:t>Multidimensional</a:t>
            </a:r>
          </a:p>
          <a:p>
            <a:r>
              <a:rPr lang="en-US" dirty="0"/>
              <a:t>Qualitative</a:t>
            </a:r>
          </a:p>
          <a:p>
            <a:r>
              <a:rPr lang="en-US" dirty="0"/>
              <a:t>Little discussion on environment</a:t>
            </a:r>
          </a:p>
        </p:txBody>
      </p:sp>
      <p:pic>
        <p:nvPicPr>
          <p:cNvPr id="7" name="Audio 6">
            <a:hlinkClick r:id="" action="ppaction://media"/>
            <a:extLst>
              <a:ext uri="{FF2B5EF4-FFF2-40B4-BE49-F238E27FC236}">
                <a16:creationId xmlns:a16="http://schemas.microsoft.com/office/drawing/2014/main" id="{21CEE363-7D01-418B-8E5B-81A1E2B0D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68414849"/>
      </p:ext>
    </p:extLst>
  </p:cSld>
  <p:clrMapOvr>
    <a:masterClrMapping/>
  </p:clrMapOvr>
  <mc:AlternateContent xmlns:mc="http://schemas.openxmlformats.org/markup-compatibility/2006" xmlns:p14="http://schemas.microsoft.com/office/powerpoint/2010/main">
    <mc:Choice Requires="p14">
      <p:transition spd="slow" p14:dur="2000" advTm="63423"/>
    </mc:Choice>
    <mc:Fallback xmlns="">
      <p:transition spd="slow" advTm="6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6B52-4659-6D4D-8CC3-F5A3F8048BDB}"/>
              </a:ext>
            </a:extLst>
          </p:cNvPr>
          <p:cNvSpPr>
            <a:spLocks noGrp="1"/>
          </p:cNvSpPr>
          <p:nvPr>
            <p:ph type="title"/>
          </p:nvPr>
        </p:nvSpPr>
        <p:spPr>
          <a:xfrm>
            <a:off x="913795" y="609600"/>
            <a:ext cx="10353761" cy="1326321"/>
          </a:xfrm>
        </p:spPr>
        <p:txBody>
          <a:bodyPr>
            <a:normAutofit/>
          </a:bodyPr>
          <a:lstStyle/>
          <a:p>
            <a:r>
              <a:rPr lang="en-US" dirty="0"/>
              <a:t>summary</a:t>
            </a:r>
          </a:p>
        </p:txBody>
      </p:sp>
      <p:sp>
        <p:nvSpPr>
          <p:cNvPr id="3" name="Content Placeholder 2">
            <a:extLst>
              <a:ext uri="{FF2B5EF4-FFF2-40B4-BE49-F238E27FC236}">
                <a16:creationId xmlns:a16="http://schemas.microsoft.com/office/drawing/2014/main" id="{354D00CE-F1B9-E24C-BD33-7D1994C5CB42}"/>
              </a:ext>
            </a:extLst>
          </p:cNvPr>
          <p:cNvSpPr>
            <a:spLocks noGrp="1"/>
          </p:cNvSpPr>
          <p:nvPr>
            <p:ph idx="1"/>
          </p:nvPr>
        </p:nvSpPr>
        <p:spPr>
          <a:xfrm>
            <a:off x="913795" y="2096064"/>
            <a:ext cx="5016860" cy="3695136"/>
          </a:xfrm>
        </p:spPr>
        <p:txBody>
          <a:bodyPr>
            <a:normAutofit/>
          </a:bodyPr>
          <a:lstStyle/>
          <a:p>
            <a:pPr marL="0" indent="0">
              <a:lnSpc>
                <a:spcPct val="110000"/>
              </a:lnSpc>
              <a:buNone/>
            </a:pPr>
            <a:r>
              <a:rPr lang="en-US" sz="1900" dirty="0"/>
              <a:t>Margaret Newman’s Theory of Health as Expanding Consciousness asks nurses to focus on what is meaningful in their practice and in the lives of their patients. The focus of nursing practice is not on predetermined outcomes influenced by the health systems or on “fixing” the patient but allows the nurse to work in partnership with their patients to evaluate what is meaningful in his or her evolving experience of health. (Smith 2020). </a:t>
            </a:r>
          </a:p>
        </p:txBody>
      </p:sp>
      <p:pic>
        <p:nvPicPr>
          <p:cNvPr id="2050" name="Picture 2" descr="Fortress Biotech announces strategic partnership with Alexion Pharma">
            <a:extLst>
              <a:ext uri="{FF2B5EF4-FFF2-40B4-BE49-F238E27FC236}">
                <a16:creationId xmlns:a16="http://schemas.microsoft.com/office/drawing/2014/main" id="{62DAEA72-467D-3845-9D0B-2431255D038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57257" y="2604213"/>
            <a:ext cx="4833257" cy="2706623"/>
          </a:xfrm>
          <a:prstGeom prst="rect">
            <a:avLst/>
          </a:prstGeom>
          <a:no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25323BC-E316-426E-A042-EB978995D0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7908029"/>
      </p:ext>
    </p:extLst>
  </p:cSld>
  <p:clrMapOvr>
    <a:masterClrMapping/>
  </p:clrMapOvr>
  <mc:AlternateContent xmlns:mc="http://schemas.openxmlformats.org/markup-compatibility/2006" xmlns:p14="http://schemas.microsoft.com/office/powerpoint/2010/main">
    <mc:Choice Requires="p14">
      <p:transition spd="slow" p14:dur="2000" advTm="34421"/>
    </mc:Choice>
    <mc:Fallback xmlns="">
      <p:transition spd="slow" advTm="3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3B0702-216F-4A92-92CF-8566B6FA5BC8}"/>
              </a:ext>
            </a:extLst>
          </p:cNvPr>
          <p:cNvSpPr txBox="1"/>
          <p:nvPr/>
        </p:nvSpPr>
        <p:spPr>
          <a:xfrm>
            <a:off x="457199" y="474345"/>
            <a:ext cx="11469189" cy="5601533"/>
          </a:xfrm>
          <a:prstGeom prst="rect">
            <a:avLst/>
          </a:prstGeom>
          <a:noFill/>
        </p:spPr>
        <p:txBody>
          <a:bodyPr wrap="square" rtlCol="0">
            <a:spAutoFit/>
          </a:bodyPr>
          <a:lstStyle/>
          <a:p>
            <a:pPr algn="ctr"/>
            <a:r>
              <a:rPr lang="en-US" sz="2000" b="1" u="sng" dirty="0"/>
              <a:t>REFERENCES:</a:t>
            </a:r>
          </a:p>
          <a:p>
            <a:endParaRPr lang="en-US" sz="2000" dirty="0"/>
          </a:p>
          <a:p>
            <a:r>
              <a:rPr lang="en-US" sz="2000" dirty="0">
                <a:effectLst/>
              </a:rPr>
              <a:t>Fujiwara, Y., Endo, E. (2017). </a:t>
            </a:r>
            <a:r>
              <a:rPr lang="en-US" sz="2000" dirty="0"/>
              <a:t>A Patient with Cancer and her Family in Caring Partnership Based on Margaret Newman’s Theory of Health as Expanding Consciousness</a:t>
            </a:r>
            <a:r>
              <a:rPr lang="en-US" sz="2000" i="1" dirty="0"/>
              <a:t>. Asia-Pacific Journal of Oncology Nursing, 4(3), </a:t>
            </a:r>
            <a:r>
              <a:rPr lang="en-US" sz="2000" dirty="0"/>
              <a:t>265-268. </a:t>
            </a:r>
            <a:r>
              <a:rPr lang="en-US" sz="2000" dirty="0">
                <a:hlinkClick r:id="rId4"/>
              </a:rPr>
              <a:t>https://www.apjon.org/article.asp?issn=2347-5625;year=2017;volume=4;issue=3;spage=265;epage=268;aulast=Fujiwara</a:t>
            </a:r>
            <a:r>
              <a:rPr lang="en-US" sz="2000" dirty="0"/>
              <a:t> </a:t>
            </a:r>
          </a:p>
          <a:p>
            <a:endParaRPr lang="en-US" sz="2000" i="1" dirty="0">
              <a:effectLst/>
            </a:endParaRPr>
          </a:p>
          <a:p>
            <a:r>
              <a:rPr lang="en-US" sz="2000" dirty="0">
                <a:effectLst/>
              </a:rPr>
              <a:t>Smith, M. C., Gullett, D. L., &amp; Parker, M. E. (2020). 16: Margaret Newman's Theory of Health as Expanding Consciousness. In </a:t>
            </a:r>
            <a:r>
              <a:rPr lang="en-US" sz="2000" i="1" dirty="0">
                <a:effectLst/>
              </a:rPr>
              <a:t>Nursing theories and nursing practice</a:t>
            </a:r>
            <a:r>
              <a:rPr lang="en-US" sz="2000" dirty="0">
                <a:effectLst/>
              </a:rPr>
              <a:t> (pp. 271–289). essay, F.A. Davis Company. </a:t>
            </a:r>
          </a:p>
          <a:p>
            <a:endParaRPr lang="en-US" sz="2000" dirty="0"/>
          </a:p>
          <a:p>
            <a:r>
              <a:rPr lang="en-US" sz="2000" dirty="0">
                <a:effectLst/>
              </a:rPr>
              <a:t>Smith, M. J., &amp; Liehr, P. R. (2018). </a:t>
            </a:r>
            <a:r>
              <a:rPr lang="en-US" sz="2000" i="1" dirty="0">
                <a:effectLst/>
              </a:rPr>
              <a:t>Middle range theory for nursing</a:t>
            </a:r>
            <a:r>
              <a:rPr lang="en-US" sz="2000" dirty="0">
                <a:effectLst/>
              </a:rPr>
              <a:t> (4th ed.). Springer Publishing Company, LLC. </a:t>
            </a:r>
          </a:p>
          <a:p>
            <a:endParaRPr lang="en-US" sz="2000" dirty="0"/>
          </a:p>
          <a:p>
            <a:r>
              <a:rPr lang="en-US" sz="2000" dirty="0">
                <a:effectLst/>
              </a:rPr>
              <a:t>Newman, M. (2019, August 13). </a:t>
            </a:r>
            <a:r>
              <a:rPr lang="en-US" sz="2000" i="1" dirty="0">
                <a:effectLst/>
              </a:rPr>
              <a:t>Biography and Career of Margaret A. Newman</a:t>
            </a:r>
            <a:r>
              <a:rPr lang="en-US" sz="2000" dirty="0">
                <a:effectLst/>
              </a:rPr>
              <a:t>. Nursing Theory. Retrieved September 20, 2021, from https://nursing-theory.org/nursing-theorists/Margaret-A-Newman.php. </a:t>
            </a:r>
          </a:p>
          <a:p>
            <a:endParaRPr lang="en-US" dirty="0"/>
          </a:p>
        </p:txBody>
      </p:sp>
      <p:pic>
        <p:nvPicPr>
          <p:cNvPr id="3" name="Audio 2">
            <a:hlinkClick r:id="" action="ppaction://media"/>
            <a:extLst>
              <a:ext uri="{FF2B5EF4-FFF2-40B4-BE49-F238E27FC236}">
                <a16:creationId xmlns:a16="http://schemas.microsoft.com/office/drawing/2014/main" id="{4066DFCF-F3DD-4F8D-A554-DCAD06011C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984102"/>
      </p:ext>
    </p:extLst>
  </p:cSld>
  <p:clrMapOvr>
    <a:masterClrMapping/>
  </p:clrMapOvr>
  <mc:AlternateContent xmlns:mc="http://schemas.openxmlformats.org/markup-compatibility/2006" xmlns:p14="http://schemas.microsoft.com/office/powerpoint/2010/main">
    <mc:Choice Requires="p14">
      <p:transition spd="slow" p14:dur="2000" advTm="3194"/>
    </mc:Choice>
    <mc:Fallback xmlns="">
      <p:transition spd="slow" advTm="3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1A70FB-666B-4A13-9CC8-E53F49D49B3C}"/>
              </a:ext>
            </a:extLst>
          </p:cNvPr>
          <p:cNvSpPr/>
          <p:nvPr/>
        </p:nvSpPr>
        <p:spPr>
          <a:xfrm>
            <a:off x="561703" y="352697"/>
            <a:ext cx="11364686" cy="4678204"/>
          </a:xfrm>
          <a:prstGeom prst="rect">
            <a:avLst/>
          </a:prstGeom>
        </p:spPr>
        <p:txBody>
          <a:bodyPr wrap="square">
            <a:spAutoFit/>
          </a:bodyPr>
          <a:lstStyle/>
          <a:p>
            <a:r>
              <a:rPr lang="en-US" sz="2000" b="1" u="sng" dirty="0"/>
              <a:t>REFERENCES CONT.</a:t>
            </a:r>
          </a:p>
          <a:p>
            <a:endParaRPr lang="en-US" sz="2000" dirty="0"/>
          </a:p>
          <a:p>
            <a:r>
              <a:rPr lang="en-US" sz="2000" dirty="0" err="1"/>
              <a:t>Pharris</a:t>
            </a:r>
            <a:r>
              <a:rPr lang="en-US" sz="2000" dirty="0"/>
              <a:t>, M. (2011). </a:t>
            </a:r>
            <a:r>
              <a:rPr lang="en-US" sz="2000" i="1" dirty="0"/>
              <a:t>Margaret A. Newman’s theory of health as ... - sage journals</a:t>
            </a:r>
            <a:r>
              <a:rPr lang="en-US" sz="2000" dirty="0"/>
              <a:t>. Margaret A. Newman’s Theory of Health as Expanding Consciousness. Retrieved September 20, 2021, from https://journals.sagepub.com/doi/pdf/10.1177/0894318411409437. </a:t>
            </a:r>
          </a:p>
          <a:p>
            <a:endParaRPr lang="en-US" sz="2000" dirty="0"/>
          </a:p>
          <a:p>
            <a:r>
              <a:rPr lang="en-US" sz="2000" i="1" dirty="0"/>
              <a:t>HEC applied to nursing practice - Margaret Newman: Health as expanding consciousness</a:t>
            </a:r>
            <a:r>
              <a:rPr lang="en-US" sz="2000" dirty="0"/>
              <a:t>. Google Sites. (n.d.). Retrieved October 3, 2021, from https://sites.google.com/site/margaretnewmantheory/hec-applied-to-nursing-practice. </a:t>
            </a:r>
          </a:p>
          <a:p>
            <a:endParaRPr lang="en-US" sz="2000" dirty="0"/>
          </a:p>
          <a:p>
            <a:r>
              <a:rPr lang="en-US" sz="2000" dirty="0" err="1"/>
              <a:t>Hoffarth</a:t>
            </a:r>
            <a:r>
              <a:rPr lang="en-US" sz="2000" dirty="0"/>
              <a:t>, K. (2016, November 28). </a:t>
            </a:r>
            <a:r>
              <a:rPr lang="en-US" sz="2000" i="1" dirty="0"/>
              <a:t>Stop Motion Presentation of Margaret Newman's Theory of Health as Expanding Consciousness</a:t>
            </a:r>
            <a:r>
              <a:rPr lang="en-US" sz="2000" dirty="0"/>
              <a:t>. YouTube. Retrieved October 2, 2021, from https://youtu.be/fEzViWR8Ys0. </a:t>
            </a:r>
          </a:p>
          <a:p>
            <a:endParaRPr lang="en-US" sz="2000" dirty="0"/>
          </a:p>
          <a:p>
            <a:endParaRPr lang="en-US" dirty="0"/>
          </a:p>
        </p:txBody>
      </p:sp>
      <p:pic>
        <p:nvPicPr>
          <p:cNvPr id="3" name="Audio 2">
            <a:hlinkClick r:id="" action="ppaction://media"/>
            <a:extLst>
              <a:ext uri="{FF2B5EF4-FFF2-40B4-BE49-F238E27FC236}">
                <a16:creationId xmlns:a16="http://schemas.microsoft.com/office/drawing/2014/main" id="{5AB4F756-0AE4-4FFC-97BE-C281389F1D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9647996"/>
      </p:ext>
    </p:extLst>
  </p:cSld>
  <p:clrMapOvr>
    <a:masterClrMapping/>
  </p:clrMapOvr>
  <mc:AlternateContent xmlns:mc="http://schemas.openxmlformats.org/markup-compatibility/2006" xmlns:p14="http://schemas.microsoft.com/office/powerpoint/2010/main">
    <mc:Choice Requires="p14">
      <p:transition spd="slow" p14:dur="2000" advTm="5327"/>
    </mc:Choice>
    <mc:Fallback xmlns="">
      <p:transition spd="slow" advTm="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61A6A-2B5D-4749-A30C-A41B3C7EC5E5}"/>
              </a:ext>
            </a:extLst>
          </p:cNvPr>
          <p:cNvSpPr/>
          <p:nvPr/>
        </p:nvSpPr>
        <p:spPr>
          <a:xfrm>
            <a:off x="485775" y="1355586"/>
            <a:ext cx="7134225" cy="4524315"/>
          </a:xfrm>
          <a:prstGeom prst="rect">
            <a:avLst/>
          </a:prstGeom>
        </p:spPr>
        <p:txBody>
          <a:bodyPr wrap="square">
            <a:spAutoFit/>
          </a:bodyPr>
          <a:lstStyle/>
          <a:p>
            <a:r>
              <a:rPr lang="en-US" b="0" i="0" dirty="0">
                <a:effectLst/>
              </a:rPr>
              <a:t>Dr. Margaret A. Newman was born on October 10, 1933. After graduating with her B.A. from Baylor, she returned home to care for her ailing mother, </a:t>
            </a:r>
            <a:r>
              <a:rPr lang="en-US" dirty="0"/>
              <a:t>who had been diagnosed with ALS, Amyotrophic Lateral Sclerosis (Lou Gehrig's disease). During this time, she realized she wanted to go back to school to start a career in nursing. </a:t>
            </a:r>
          </a:p>
          <a:p>
            <a:endParaRPr lang="en-US" dirty="0"/>
          </a:p>
          <a:p>
            <a:r>
              <a:rPr lang="en-US" dirty="0"/>
              <a:t>While caring for her mother she learned that one can be healthy even in the face of disease. From there she started her journey to advancing nursing theory, education, research, and practice. Though she retired from teaching in 1999, she remained highly invested in education, research and practice through presentations and publications. </a:t>
            </a:r>
          </a:p>
          <a:p>
            <a:endParaRPr lang="en-US" b="0" i="0" dirty="0">
              <a:effectLst/>
            </a:endParaRPr>
          </a:p>
          <a:p>
            <a:r>
              <a:rPr lang="en-US" dirty="0"/>
              <a:t>Dr. Margaret Newman passed December 18, 2018, at the age of 85.</a:t>
            </a:r>
            <a:endParaRPr lang="en-US" b="0" i="0" dirty="0">
              <a:effectLst/>
            </a:endParaRPr>
          </a:p>
          <a:p>
            <a:endParaRPr lang="en-US" b="0" i="0" dirty="0">
              <a:solidFill>
                <a:srgbClr val="383838"/>
              </a:solidFill>
              <a:effectLst/>
              <a:latin typeface="roboto"/>
            </a:endParaRPr>
          </a:p>
        </p:txBody>
      </p:sp>
      <p:pic>
        <p:nvPicPr>
          <p:cNvPr id="2050" name="Picture 2" descr="Image result for Margaret Newman Young Figure">
            <a:extLst>
              <a:ext uri="{FF2B5EF4-FFF2-40B4-BE49-F238E27FC236}">
                <a16:creationId xmlns:a16="http://schemas.microsoft.com/office/drawing/2014/main" id="{95580525-F6C5-473D-A911-A97613ABD5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2611" y="1355586"/>
            <a:ext cx="3196429" cy="428321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15FF4ABD-968B-40F4-B4EE-C9E1A8B315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4741989"/>
      </p:ext>
    </p:extLst>
  </p:cSld>
  <p:clrMapOvr>
    <a:masterClrMapping/>
  </p:clrMapOvr>
  <mc:AlternateContent xmlns:mc="http://schemas.openxmlformats.org/markup-compatibility/2006" xmlns:p14="http://schemas.microsoft.com/office/powerpoint/2010/main">
    <mc:Choice Requires="p14">
      <p:transition spd="slow" p14:dur="2000" advTm="50466"/>
    </mc:Choice>
    <mc:Fallback xmlns="">
      <p:transition spd="slow" advTm="5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ECB5EBE-3C8E-4085-A081-45579A65C03F}"/>
              </a:ext>
            </a:extLst>
          </p:cNvPr>
          <p:cNvGraphicFramePr/>
          <p:nvPr>
            <p:extLst>
              <p:ext uri="{D42A27DB-BD31-4B8C-83A1-F6EECF244321}">
                <p14:modId xmlns:p14="http://schemas.microsoft.com/office/powerpoint/2010/main" val="639172179"/>
              </p:ext>
            </p:extLst>
          </p:nvPr>
        </p:nvGraphicFramePr>
        <p:xfrm>
          <a:off x="274320" y="274320"/>
          <a:ext cx="11750040" cy="6400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BDD586C7-BBD4-4F42-859E-44C4687B97D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531308"/>
      </p:ext>
    </p:extLst>
  </p:cSld>
  <p:clrMapOvr>
    <a:masterClrMapping/>
  </p:clrMapOvr>
  <mc:AlternateContent xmlns:mc="http://schemas.openxmlformats.org/markup-compatibility/2006" xmlns:p14="http://schemas.microsoft.com/office/powerpoint/2010/main">
    <mc:Choice Requires="p14">
      <p:transition spd="slow" p14:dur="2000" advTm="76287"/>
    </mc:Choice>
    <mc:Fallback xmlns="">
      <p:transition spd="slow" advTm="7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881EA039-E027-4E05-AE3B-FA9F4741C120}"/>
              </a:ext>
            </a:extLst>
          </p:cNvPr>
          <p:cNvSpPr/>
          <p:nvPr/>
        </p:nvSpPr>
        <p:spPr>
          <a:xfrm>
            <a:off x="6320396" y="400050"/>
            <a:ext cx="5610225" cy="2676525"/>
          </a:xfrm>
          <a:prstGeom prst="wedgeRoundRectCallout">
            <a:avLst>
              <a:gd name="adj1" fmla="val -40449"/>
              <a:gd name="adj2" fmla="val 102499"/>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i="1" dirty="0"/>
              <a:t>I don’t like controlling, manipulating people. I don’t like deceiving, withholding, or treating people as subjects or objects.  I don’t like acting as an objective non-person. I do like interacting authentically, listening, understanding, communicating freely. I do like knowing and expressing myself in mutual relationships. </a:t>
            </a:r>
            <a:r>
              <a:rPr lang="en-US" dirty="0"/>
              <a:t>– Margaret Newman (1990)</a:t>
            </a:r>
          </a:p>
          <a:p>
            <a:pPr algn="ctr"/>
            <a:endParaRPr lang="en-US" dirty="0"/>
          </a:p>
        </p:txBody>
      </p:sp>
      <p:pic>
        <p:nvPicPr>
          <p:cNvPr id="5" name="Picture 4">
            <a:extLst>
              <a:ext uri="{FF2B5EF4-FFF2-40B4-BE49-F238E27FC236}">
                <a16:creationId xmlns:a16="http://schemas.microsoft.com/office/drawing/2014/main" id="{E86866D0-327D-4472-BD8A-A3F78EFC966C}"/>
              </a:ext>
            </a:extLst>
          </p:cNvPr>
          <p:cNvPicPr>
            <a:picLocks noChangeAspect="1"/>
          </p:cNvPicPr>
          <p:nvPr/>
        </p:nvPicPr>
        <p:blipFill>
          <a:blip r:embed="rId5"/>
          <a:stretch>
            <a:fillRect/>
          </a:stretch>
        </p:blipFill>
        <p:spPr>
          <a:xfrm>
            <a:off x="531320" y="742950"/>
            <a:ext cx="5340286" cy="5772150"/>
          </a:xfrm>
          <a:prstGeom prst="rect">
            <a:avLst/>
          </a:prstGeom>
        </p:spPr>
      </p:pic>
      <p:pic>
        <p:nvPicPr>
          <p:cNvPr id="2" name="Audio 1">
            <a:hlinkClick r:id="" action="ppaction://media"/>
            <a:extLst>
              <a:ext uri="{FF2B5EF4-FFF2-40B4-BE49-F238E27FC236}">
                <a16:creationId xmlns:a16="http://schemas.microsoft.com/office/drawing/2014/main" id="{01C2E3D4-32E3-4E77-8133-76F3D56E2C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0852631"/>
      </p:ext>
    </p:extLst>
  </p:cSld>
  <p:clrMapOvr>
    <a:masterClrMapping/>
  </p:clrMapOvr>
  <mc:AlternateContent xmlns:mc="http://schemas.openxmlformats.org/markup-compatibility/2006" xmlns:p14="http://schemas.microsoft.com/office/powerpoint/2010/main">
    <mc:Choice Requires="p14">
      <p:transition spd="slow" p14:dur="2000" advTm="45381"/>
    </mc:Choice>
    <mc:Fallback xmlns="">
      <p:transition spd="slow" advTm="4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2CCD5D1-4B03-4641-A404-D40A37BA7635}"/>
              </a:ext>
            </a:extLst>
          </p:cNvPr>
          <p:cNvGraphicFramePr/>
          <p:nvPr>
            <p:extLst>
              <p:ext uri="{D42A27DB-BD31-4B8C-83A1-F6EECF244321}">
                <p14:modId xmlns:p14="http://schemas.microsoft.com/office/powerpoint/2010/main" val="181181427"/>
              </p:ext>
            </p:extLst>
          </p:nvPr>
        </p:nvGraphicFramePr>
        <p:xfrm>
          <a:off x="152399" y="76201"/>
          <a:ext cx="11725276" cy="6600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453B526E-E3E8-4A2B-BD38-0E3BB56CF2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6224739"/>
      </p:ext>
    </p:extLst>
  </p:cSld>
  <p:clrMapOvr>
    <a:masterClrMapping/>
  </p:clrMapOvr>
  <mc:AlternateContent xmlns:mc="http://schemas.openxmlformats.org/markup-compatibility/2006" xmlns:p14="http://schemas.microsoft.com/office/powerpoint/2010/main">
    <mc:Choice Requires="p14">
      <p:transition spd="slow" p14:dur="2000" advTm="61798"/>
    </mc:Choice>
    <mc:Fallback xmlns="">
      <p:transition spd="slow" advTm="6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C1FF1-7980-4CF7-9BF3-9D01636848B3}"/>
              </a:ext>
            </a:extLst>
          </p:cNvPr>
          <p:cNvSpPr>
            <a:spLocks noGrp="1"/>
          </p:cNvSpPr>
          <p:nvPr>
            <p:ph type="title"/>
          </p:nvPr>
        </p:nvSpPr>
        <p:spPr>
          <a:xfrm>
            <a:off x="949599" y="178526"/>
            <a:ext cx="10353761" cy="1326321"/>
          </a:xfrm>
        </p:spPr>
        <p:txBody>
          <a:bodyPr/>
          <a:lstStyle/>
          <a:p>
            <a:r>
              <a:rPr lang="en-US" dirty="0"/>
              <a:t>HEC and nursing metaparadigms</a:t>
            </a:r>
          </a:p>
        </p:txBody>
      </p:sp>
      <p:graphicFrame>
        <p:nvGraphicFramePr>
          <p:cNvPr id="4" name="Content Placeholder 3">
            <a:extLst>
              <a:ext uri="{FF2B5EF4-FFF2-40B4-BE49-F238E27FC236}">
                <a16:creationId xmlns:a16="http://schemas.microsoft.com/office/drawing/2014/main" id="{A5EA1F12-40F4-4CBB-80B7-A9671465AE65}"/>
              </a:ext>
            </a:extLst>
          </p:cNvPr>
          <p:cNvGraphicFramePr>
            <a:graphicFrameLocks noGrp="1"/>
          </p:cNvGraphicFramePr>
          <p:nvPr>
            <p:ph idx="1"/>
            <p:extLst>
              <p:ext uri="{D42A27DB-BD31-4B8C-83A1-F6EECF244321}">
                <p14:modId xmlns:p14="http://schemas.microsoft.com/office/powerpoint/2010/main" val="562861932"/>
              </p:ext>
            </p:extLst>
          </p:nvPr>
        </p:nvGraphicFramePr>
        <p:xfrm>
          <a:off x="0" y="1097280"/>
          <a:ext cx="12192000" cy="55821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B88676C9-7B50-4A41-ABC3-E870CCC5483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0113666"/>
      </p:ext>
    </p:extLst>
  </p:cSld>
  <p:clrMapOvr>
    <a:masterClrMapping/>
  </p:clrMapOvr>
  <mc:AlternateContent xmlns:mc="http://schemas.openxmlformats.org/markup-compatibility/2006" xmlns:p14="http://schemas.microsoft.com/office/powerpoint/2010/main">
    <mc:Choice Requires="p14">
      <p:transition spd="slow" p14:dur="2000" advTm="72990"/>
    </mc:Choice>
    <mc:Fallback xmlns="">
      <p:transition spd="slow" advTm="7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D1DAAFD3-9721-40CE-8B77-F14FCB129358}"/>
              </a:ext>
            </a:extLst>
          </p:cNvPr>
          <p:cNvGraphicFramePr/>
          <p:nvPr>
            <p:extLst>
              <p:ext uri="{D42A27DB-BD31-4B8C-83A1-F6EECF244321}">
                <p14:modId xmlns:p14="http://schemas.microsoft.com/office/powerpoint/2010/main" val="635866591"/>
              </p:ext>
            </p:extLst>
          </p:nvPr>
        </p:nvGraphicFramePr>
        <p:xfrm>
          <a:off x="613839" y="454092"/>
          <a:ext cx="10964321" cy="59498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54B8EA29-3F58-4E13-99CD-FCCB9F274AD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8947535"/>
      </p:ext>
    </p:extLst>
  </p:cSld>
  <p:clrMapOvr>
    <a:masterClrMapping/>
  </p:clrMapOvr>
  <mc:AlternateContent xmlns:mc="http://schemas.openxmlformats.org/markup-compatibility/2006" xmlns:p14="http://schemas.microsoft.com/office/powerpoint/2010/main">
    <mc:Choice Requires="p14">
      <p:transition spd="slow" p14:dur="2000" advTm="77146"/>
    </mc:Choice>
    <mc:Fallback xmlns="">
      <p:transition spd="slow" advTm="7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27DE82-6010-4796-A24D-B6DD78126E08}"/>
              </a:ext>
            </a:extLst>
          </p:cNvPr>
          <p:cNvSpPr/>
          <p:nvPr/>
        </p:nvSpPr>
        <p:spPr>
          <a:xfrm>
            <a:off x="975360" y="1859339"/>
            <a:ext cx="5120640" cy="3139321"/>
          </a:xfrm>
          <a:prstGeom prst="rect">
            <a:avLst/>
          </a:prstGeom>
        </p:spPr>
        <p:txBody>
          <a:bodyPr wrap="square">
            <a:spAutoFit/>
          </a:bodyPr>
          <a:lstStyle/>
          <a:p>
            <a:r>
              <a:rPr lang="en-US" b="0" i="0" dirty="0">
                <a:effectLst/>
                <a:latin typeface="roboto"/>
              </a:rPr>
              <a:t>According to Newman, nursing is the process of recognizing the patient in relation to the environment, and it is the process of the understanding of consciousness. The nurse helps patients understand how to use the power they have within in order to develop a higher level of consciousness. Therefore, it helps to realize the process of disease, its recovery, and its prevention. Nursing is seen as a partnership between the nurse and patient, and both grow in the sense of higher levels of consciousness.</a:t>
            </a:r>
            <a:endParaRPr lang="en-US" dirty="0"/>
          </a:p>
        </p:txBody>
      </p:sp>
      <p:sp>
        <p:nvSpPr>
          <p:cNvPr id="5" name="Scroll: Horizontal 4">
            <a:extLst>
              <a:ext uri="{FF2B5EF4-FFF2-40B4-BE49-F238E27FC236}">
                <a16:creationId xmlns:a16="http://schemas.microsoft.com/office/drawing/2014/main" id="{BBF3190E-3192-46E7-8B31-64326C6C4AE1}"/>
              </a:ext>
            </a:extLst>
          </p:cNvPr>
          <p:cNvSpPr/>
          <p:nvPr/>
        </p:nvSpPr>
        <p:spPr>
          <a:xfrm>
            <a:off x="7086600" y="1374724"/>
            <a:ext cx="4048125" cy="410855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One does not practice nursing </a:t>
            </a:r>
            <a:r>
              <a:rPr lang="en-US" i="1" dirty="0"/>
              <a:t>using</a:t>
            </a:r>
            <a:r>
              <a:rPr lang="en-US" dirty="0"/>
              <a:t> the theory, but rather the theory becomes a way of being with the client  -- a way of offering clients an opportunity to know and be known and to find their way” – Margaret Newman (2005) </a:t>
            </a:r>
          </a:p>
          <a:p>
            <a:pPr algn="ctr"/>
            <a:endParaRPr lang="en-US" dirty="0"/>
          </a:p>
        </p:txBody>
      </p:sp>
      <p:pic>
        <p:nvPicPr>
          <p:cNvPr id="2" name="Audio 1">
            <a:hlinkClick r:id="" action="ppaction://media"/>
            <a:extLst>
              <a:ext uri="{FF2B5EF4-FFF2-40B4-BE49-F238E27FC236}">
                <a16:creationId xmlns:a16="http://schemas.microsoft.com/office/drawing/2014/main" id="{D5F83EA0-CD16-4F3B-BFA0-272E94A64F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312404"/>
      </p:ext>
    </p:extLst>
  </p:cSld>
  <p:clrMapOvr>
    <a:masterClrMapping/>
  </p:clrMapOvr>
  <mc:AlternateContent xmlns:mc="http://schemas.openxmlformats.org/markup-compatibility/2006" xmlns:p14="http://schemas.microsoft.com/office/powerpoint/2010/main">
    <mc:Choice Requires="p14">
      <p:transition spd="slow" p14:dur="2000" advTm="40575"/>
    </mc:Choice>
    <mc:Fallback xmlns="">
      <p:transition spd="slow" advTm="4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CD5419-1711-47BD-9898-841085B9DC0C}"/>
              </a:ext>
            </a:extLst>
          </p:cNvPr>
          <p:cNvSpPr txBox="1"/>
          <p:nvPr/>
        </p:nvSpPr>
        <p:spPr>
          <a:xfrm>
            <a:off x="1645920" y="666206"/>
            <a:ext cx="9274629"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Understanding Margaret Newman’s Theory</a:t>
            </a:r>
          </a:p>
        </p:txBody>
      </p:sp>
      <p:pic>
        <p:nvPicPr>
          <p:cNvPr id="2" name="Online Media 1" title="Explaining Margaret Newman's Theory">
            <a:hlinkClick r:id="" action="ppaction://media"/>
            <a:extLst>
              <a:ext uri="{FF2B5EF4-FFF2-40B4-BE49-F238E27FC236}">
                <a16:creationId xmlns:a16="http://schemas.microsoft.com/office/drawing/2014/main" id="{78DF80A9-44EB-4F9C-A3CD-3AF3E27D5BDE}"/>
              </a:ext>
            </a:extLst>
          </p:cNvPr>
          <p:cNvPicPr>
            <a:picLocks noRot="1" noChangeAspect="1"/>
          </p:cNvPicPr>
          <p:nvPr>
            <a:videoFile r:link="rId2"/>
          </p:nvPr>
        </p:nvPicPr>
        <p:blipFill>
          <a:blip r:embed="rId7"/>
          <a:stretch>
            <a:fillRect/>
          </a:stretch>
        </p:blipFill>
        <p:spPr>
          <a:xfrm>
            <a:off x="2174965" y="1250981"/>
            <a:ext cx="8216537" cy="4642344"/>
          </a:xfrm>
          <a:prstGeom prst="rect">
            <a:avLst/>
          </a:prstGeom>
        </p:spPr>
      </p:pic>
      <p:pic>
        <p:nvPicPr>
          <p:cNvPr id="4" name="Audio 3">
            <a:hlinkClick r:id="" action="ppaction://media"/>
            <a:extLst>
              <a:ext uri="{FF2B5EF4-FFF2-40B4-BE49-F238E27FC236}">
                <a16:creationId xmlns:a16="http://schemas.microsoft.com/office/drawing/2014/main" id="{4FB46557-8C3F-4D4E-902F-8A03C2665BD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80406176"/>
      </p:ext>
    </p:extLst>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621" objId="2"/>
        <p14:pauseEvt time="13852"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2F4C9314AB7B41B3A6263EA3FE9AF6" ma:contentTypeVersion="7" ma:contentTypeDescription="Create a new document." ma:contentTypeScope="" ma:versionID="718ca9280695dfb3673d40138a563b1d">
  <xsd:schema xmlns:xsd="http://www.w3.org/2001/XMLSchema" xmlns:xs="http://www.w3.org/2001/XMLSchema" xmlns:p="http://schemas.microsoft.com/office/2006/metadata/properties" xmlns:ns3="c6e17300-64f5-4f8a-955c-64d4b9caca3e" xmlns:ns4="85626cc1-ac9d-4224-93a6-9fb9c338d7fc" targetNamespace="http://schemas.microsoft.com/office/2006/metadata/properties" ma:root="true" ma:fieldsID="f9766e6110fda8034532bc37ef53d7e2" ns3:_="" ns4:_="">
    <xsd:import namespace="c6e17300-64f5-4f8a-955c-64d4b9caca3e"/>
    <xsd:import namespace="85626cc1-ac9d-4224-93a6-9fb9c338d7f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e17300-64f5-4f8a-955c-64d4b9cac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626cc1-ac9d-4224-93a6-9fb9c338d7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6AC296-9FCD-46A6-9E24-086818C18819}">
  <ds:schemaRefs>
    <ds:schemaRef ds:uri="http://www.w3.org/XML/1998/namespace"/>
    <ds:schemaRef ds:uri="http://purl.org/dc/dcmitype/"/>
    <ds:schemaRef ds:uri="http://schemas.microsoft.com/office/2006/documentManagement/types"/>
    <ds:schemaRef ds:uri="http://purl.org/dc/elements/1.1/"/>
    <ds:schemaRef ds:uri="http://schemas.microsoft.com/office/2006/metadata/properties"/>
    <ds:schemaRef ds:uri="85626cc1-ac9d-4224-93a6-9fb9c338d7fc"/>
    <ds:schemaRef ds:uri="http://schemas.microsoft.com/office/infopath/2007/PartnerControls"/>
    <ds:schemaRef ds:uri="http://schemas.openxmlformats.org/package/2006/metadata/core-properties"/>
    <ds:schemaRef ds:uri="c6e17300-64f5-4f8a-955c-64d4b9caca3e"/>
    <ds:schemaRef ds:uri="http://purl.org/dc/terms/"/>
  </ds:schemaRefs>
</ds:datastoreItem>
</file>

<file path=customXml/itemProps2.xml><?xml version="1.0" encoding="utf-8"?>
<ds:datastoreItem xmlns:ds="http://schemas.openxmlformats.org/officeDocument/2006/customXml" ds:itemID="{62A202F1-D253-4366-81E9-5F05FFA4BF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e17300-64f5-4f8a-955c-64d4b9caca3e"/>
    <ds:schemaRef ds:uri="85626cc1-ac9d-4224-93a6-9fb9c338d7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9DC730-E967-4EE5-9344-D26F38D691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TM04033921[[fn=Damask]]</Template>
  <TotalTime>3602</TotalTime>
  <Words>2501</Words>
  <Application>Microsoft Office PowerPoint</Application>
  <PresentationFormat>Widescreen</PresentationFormat>
  <Paragraphs>152</Paragraphs>
  <Slides>19</Slides>
  <Notes>9</Notes>
  <HiddenSlides>0</HiddenSlides>
  <MMClips>20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Damask</vt:lpstr>
      <vt:lpstr>Margaret A. Newman’s Theory of Health as Expanding Consciousness </vt:lpstr>
      <vt:lpstr>PowerPoint Presentation</vt:lpstr>
      <vt:lpstr>PowerPoint Presentation</vt:lpstr>
      <vt:lpstr>PowerPoint Presentation</vt:lpstr>
      <vt:lpstr>PowerPoint Presentation</vt:lpstr>
      <vt:lpstr>HEC and nursing metaparadigms</vt:lpstr>
      <vt:lpstr>PowerPoint Presentation</vt:lpstr>
      <vt:lpstr>PowerPoint Presentation</vt:lpstr>
      <vt:lpstr>PowerPoint Presentation</vt:lpstr>
      <vt:lpstr>Application to advanced practice nursing</vt:lpstr>
      <vt:lpstr>PowerPoint Presentation</vt:lpstr>
      <vt:lpstr>“A patient with cancer and her family in caring partnership based on Margaret Newman's theory of health as expanding consciousness”</vt:lpstr>
      <vt:lpstr>Overview of study</vt:lpstr>
      <vt:lpstr>Dialog meetings</vt:lpstr>
      <vt:lpstr>Final meeting and conclusion</vt:lpstr>
      <vt:lpstr>Strengths &amp; Limitations</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Margaret A. Newman</dc:title>
  <dc:creator>Chenal Christine Roberts</dc:creator>
  <cp:lastModifiedBy>Saltigerald, Elizabeth</cp:lastModifiedBy>
  <cp:revision>53</cp:revision>
  <dcterms:created xsi:type="dcterms:W3CDTF">2021-09-19T21:26:18Z</dcterms:created>
  <dcterms:modified xsi:type="dcterms:W3CDTF">2021-10-04T00:43:05Z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0x010100BB2F4C9314AB7B41B3A6263EA3FE9AF6</vt:lpwstr>
  </property>
</Properties>
</file>